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8" r:id="rId3"/>
    <p:sldId id="260" r:id="rId4"/>
    <p:sldId id="259" r:id="rId5"/>
    <p:sldId id="261" r:id="rId6"/>
    <p:sldId id="262" r:id="rId7"/>
    <p:sldId id="263" r:id="rId8"/>
    <p:sldId id="264" r:id="rId9"/>
    <p:sldId id="265" r:id="rId10"/>
    <p:sldId id="266" r:id="rId11"/>
    <p:sldId id="267" r:id="rId12"/>
    <p:sldId id="268" r:id="rId13"/>
    <p:sldId id="269" r:id="rId14"/>
    <p:sldId id="270" r:id="rId15"/>
    <p:sldId id="274" r:id="rId16"/>
    <p:sldId id="271" r:id="rId17"/>
    <p:sldId id="275" r:id="rId18"/>
    <p:sldId id="276" r:id="rId19"/>
    <p:sldId id="277" r:id="rId20"/>
    <p:sldId id="278" r:id="rId21"/>
    <p:sldId id="279" r:id="rId22"/>
    <p:sldId id="280" r:id="rId23"/>
    <p:sldId id="27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1"/>
    <p:restoredTop sz="73349"/>
  </p:normalViewPr>
  <p:slideViewPr>
    <p:cSldViewPr snapToGrid="0">
      <p:cViewPr varScale="1">
        <p:scale>
          <a:sx n="78" d="100"/>
          <a:sy n="78" d="100"/>
        </p:scale>
        <p:origin x="19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5420E-3396-EA4E-8ED6-11838945DD79}" type="datetimeFigureOut">
              <a:rPr kumimoji="1" lang="zh-CN" altLang="en-US" smtClean="0"/>
              <a:t>2024/5/10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F14AC-1A95-3341-AF46-D151A169FA3F}" type="slidenum">
              <a:rPr kumimoji="1" lang="zh-CN" altLang="en-US" smtClean="0"/>
              <a:t>‹#›</a:t>
            </a:fld>
            <a:endParaRPr kumimoji="1" lang="zh-CN" altLang="en-US"/>
          </a:p>
        </p:txBody>
      </p:sp>
    </p:spTree>
    <p:extLst>
      <p:ext uri="{BB962C8B-B14F-4D97-AF65-F5344CB8AC3E}">
        <p14:creationId xmlns:p14="http://schemas.microsoft.com/office/powerpoint/2010/main" val="191996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a:t>
            </a:fld>
            <a:endParaRPr kumimoji="1" lang="zh-CN" altLang="en-US"/>
          </a:p>
        </p:txBody>
      </p:sp>
    </p:spTree>
    <p:extLst>
      <p:ext uri="{BB962C8B-B14F-4D97-AF65-F5344CB8AC3E}">
        <p14:creationId xmlns:p14="http://schemas.microsoft.com/office/powerpoint/2010/main" val="262732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12</a:t>
            </a:fld>
            <a:endParaRPr kumimoji="1" lang="zh-CN" altLang="en-US"/>
          </a:p>
        </p:txBody>
      </p:sp>
    </p:spTree>
    <p:extLst>
      <p:ext uri="{BB962C8B-B14F-4D97-AF65-F5344CB8AC3E}">
        <p14:creationId xmlns:p14="http://schemas.microsoft.com/office/powerpoint/2010/main" val="84963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13</a:t>
            </a:fld>
            <a:endParaRPr kumimoji="1" lang="zh-CN" altLang="en-US"/>
          </a:p>
        </p:txBody>
      </p:sp>
    </p:spTree>
    <p:extLst>
      <p:ext uri="{BB962C8B-B14F-4D97-AF65-F5344CB8AC3E}">
        <p14:creationId xmlns:p14="http://schemas.microsoft.com/office/powerpoint/2010/main" val="2825678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14</a:t>
            </a:fld>
            <a:endParaRPr kumimoji="1" lang="zh-CN" altLang="en-US"/>
          </a:p>
        </p:txBody>
      </p:sp>
    </p:spTree>
    <p:extLst>
      <p:ext uri="{BB962C8B-B14F-4D97-AF65-F5344CB8AC3E}">
        <p14:creationId xmlns:p14="http://schemas.microsoft.com/office/powerpoint/2010/main" val="297038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15</a:t>
            </a:fld>
            <a:endParaRPr kumimoji="1" lang="zh-CN" altLang="en-US"/>
          </a:p>
        </p:txBody>
      </p:sp>
    </p:spTree>
    <p:extLst>
      <p:ext uri="{BB962C8B-B14F-4D97-AF65-F5344CB8AC3E}">
        <p14:creationId xmlns:p14="http://schemas.microsoft.com/office/powerpoint/2010/main" val="123580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16</a:t>
            </a:fld>
            <a:endParaRPr kumimoji="1" lang="zh-CN" altLang="en-US"/>
          </a:p>
        </p:txBody>
      </p:sp>
    </p:spTree>
    <p:extLst>
      <p:ext uri="{BB962C8B-B14F-4D97-AF65-F5344CB8AC3E}">
        <p14:creationId xmlns:p14="http://schemas.microsoft.com/office/powerpoint/2010/main" val="62523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17</a:t>
            </a:fld>
            <a:endParaRPr kumimoji="1" lang="zh-CN" altLang="en-US"/>
          </a:p>
        </p:txBody>
      </p:sp>
    </p:spTree>
    <p:extLst>
      <p:ext uri="{BB962C8B-B14F-4D97-AF65-F5344CB8AC3E}">
        <p14:creationId xmlns:p14="http://schemas.microsoft.com/office/powerpoint/2010/main" val="278690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18</a:t>
            </a:fld>
            <a:endParaRPr kumimoji="1" lang="zh-CN" altLang="en-US"/>
          </a:p>
        </p:txBody>
      </p:sp>
    </p:spTree>
    <p:extLst>
      <p:ext uri="{BB962C8B-B14F-4D97-AF65-F5344CB8AC3E}">
        <p14:creationId xmlns:p14="http://schemas.microsoft.com/office/powerpoint/2010/main" val="1793826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19</a:t>
            </a:fld>
            <a:endParaRPr kumimoji="1" lang="zh-CN" altLang="en-US"/>
          </a:p>
        </p:txBody>
      </p:sp>
    </p:spTree>
    <p:extLst>
      <p:ext uri="{BB962C8B-B14F-4D97-AF65-F5344CB8AC3E}">
        <p14:creationId xmlns:p14="http://schemas.microsoft.com/office/powerpoint/2010/main" val="4076872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20</a:t>
            </a:fld>
            <a:endParaRPr kumimoji="1" lang="zh-CN" altLang="en-US"/>
          </a:p>
        </p:txBody>
      </p:sp>
    </p:spTree>
    <p:extLst>
      <p:ext uri="{BB962C8B-B14F-4D97-AF65-F5344CB8AC3E}">
        <p14:creationId xmlns:p14="http://schemas.microsoft.com/office/powerpoint/2010/main" val="342115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21</a:t>
            </a:fld>
            <a:endParaRPr kumimoji="1" lang="zh-CN" altLang="en-US"/>
          </a:p>
        </p:txBody>
      </p:sp>
    </p:spTree>
    <p:extLst>
      <p:ext uri="{BB962C8B-B14F-4D97-AF65-F5344CB8AC3E}">
        <p14:creationId xmlns:p14="http://schemas.microsoft.com/office/powerpoint/2010/main" val="284268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2</a:t>
            </a:fld>
            <a:endParaRPr kumimoji="1" lang="zh-CN" altLang="en-US"/>
          </a:p>
        </p:txBody>
      </p:sp>
    </p:spTree>
    <p:extLst>
      <p:ext uri="{BB962C8B-B14F-4D97-AF65-F5344CB8AC3E}">
        <p14:creationId xmlns:p14="http://schemas.microsoft.com/office/powerpoint/2010/main" val="2737612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22</a:t>
            </a:fld>
            <a:endParaRPr kumimoji="1" lang="zh-CN" altLang="en-US"/>
          </a:p>
        </p:txBody>
      </p:sp>
    </p:spTree>
    <p:extLst>
      <p:ext uri="{BB962C8B-B14F-4D97-AF65-F5344CB8AC3E}">
        <p14:creationId xmlns:p14="http://schemas.microsoft.com/office/powerpoint/2010/main" val="800772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23</a:t>
            </a:fld>
            <a:endParaRPr kumimoji="1" lang="zh-CN" altLang="en-US"/>
          </a:p>
        </p:txBody>
      </p:sp>
    </p:spTree>
    <p:extLst>
      <p:ext uri="{BB962C8B-B14F-4D97-AF65-F5344CB8AC3E}">
        <p14:creationId xmlns:p14="http://schemas.microsoft.com/office/powerpoint/2010/main" val="63922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4</a:t>
            </a:fld>
            <a:endParaRPr kumimoji="1" lang="zh-CN" altLang="en-US"/>
          </a:p>
        </p:txBody>
      </p:sp>
    </p:spTree>
    <p:extLst>
      <p:ext uri="{BB962C8B-B14F-4D97-AF65-F5344CB8AC3E}">
        <p14:creationId xmlns:p14="http://schemas.microsoft.com/office/powerpoint/2010/main" val="255175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Heavy</a:t>
            </a:r>
            <a:r>
              <a:rPr kumimoji="1" lang="zh-CN" altLang="en-US" dirty="0"/>
              <a:t> </a:t>
            </a:r>
            <a:r>
              <a:rPr kumimoji="1" lang="en-US" altLang="zh-CN" dirty="0"/>
              <a:t>computational</a:t>
            </a:r>
            <a:r>
              <a:rPr kumimoji="1" lang="zh-CN" altLang="en-US" dirty="0"/>
              <a:t> </a:t>
            </a:r>
            <a:r>
              <a:rPr kumimoji="1" lang="en-US" altLang="zh-CN" dirty="0"/>
              <a:t>cost</a:t>
            </a:r>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6</a:t>
            </a:fld>
            <a:endParaRPr kumimoji="1" lang="zh-CN" altLang="en-US"/>
          </a:p>
        </p:txBody>
      </p:sp>
    </p:spTree>
    <p:extLst>
      <p:ext uri="{BB962C8B-B14F-4D97-AF65-F5344CB8AC3E}">
        <p14:creationId xmlns:p14="http://schemas.microsoft.com/office/powerpoint/2010/main" val="59089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7</a:t>
            </a:fld>
            <a:endParaRPr kumimoji="1" lang="zh-CN" altLang="en-US"/>
          </a:p>
        </p:txBody>
      </p:sp>
    </p:spTree>
    <p:extLst>
      <p:ext uri="{BB962C8B-B14F-4D97-AF65-F5344CB8AC3E}">
        <p14:creationId xmlns:p14="http://schemas.microsoft.com/office/powerpoint/2010/main" val="428768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8</a:t>
            </a:fld>
            <a:endParaRPr kumimoji="1" lang="zh-CN" altLang="en-US"/>
          </a:p>
        </p:txBody>
      </p:sp>
    </p:spTree>
    <p:extLst>
      <p:ext uri="{BB962C8B-B14F-4D97-AF65-F5344CB8AC3E}">
        <p14:creationId xmlns:p14="http://schemas.microsoft.com/office/powerpoint/2010/main" val="269976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9</a:t>
            </a:fld>
            <a:endParaRPr kumimoji="1" lang="zh-CN" altLang="en-US"/>
          </a:p>
        </p:txBody>
      </p:sp>
    </p:spTree>
    <p:extLst>
      <p:ext uri="{BB962C8B-B14F-4D97-AF65-F5344CB8AC3E}">
        <p14:creationId xmlns:p14="http://schemas.microsoft.com/office/powerpoint/2010/main" val="216708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10</a:t>
            </a:fld>
            <a:endParaRPr kumimoji="1" lang="zh-CN" altLang="en-US"/>
          </a:p>
        </p:txBody>
      </p:sp>
    </p:spTree>
    <p:extLst>
      <p:ext uri="{BB962C8B-B14F-4D97-AF65-F5344CB8AC3E}">
        <p14:creationId xmlns:p14="http://schemas.microsoft.com/office/powerpoint/2010/main" val="263295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15F14AC-1A95-3341-AF46-D151A169FA3F}" type="slidenum">
              <a:rPr kumimoji="1" lang="zh-CN" altLang="en-US" smtClean="0"/>
              <a:t>11</a:t>
            </a:fld>
            <a:endParaRPr kumimoji="1" lang="zh-CN" altLang="en-US"/>
          </a:p>
        </p:txBody>
      </p:sp>
    </p:spTree>
    <p:extLst>
      <p:ext uri="{BB962C8B-B14F-4D97-AF65-F5344CB8AC3E}">
        <p14:creationId xmlns:p14="http://schemas.microsoft.com/office/powerpoint/2010/main" val="1443306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F07249-6704-20B0-5A53-98756C49DFA2}"/>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A1F55FE-0208-8F68-1B14-17EC405B1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29A67C7-DEE3-45C9-0892-211E9D292D1F}"/>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F6C9D320-CCBE-8020-88D3-29267CA614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EFCC682-8060-CB74-5CD0-FCCFE7B42ACB}"/>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188781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02325A-182A-34F4-BD5E-987C0560E908}"/>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B096D54-14D3-839E-99B2-854965904937}"/>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CD03434-37E3-795D-1676-4507ED98E68B}"/>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8A0978CE-0CF6-588F-59A8-D23C2700562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44D1BB8-4303-B9BE-13B9-A8C921149B14}"/>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291150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924B2B-3FA2-067B-FAA6-658EC8BE93AB}"/>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0C67F3D-E7FE-0BCC-4BD7-7C278AE24E5C}"/>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642F4E4-19C3-98DD-7DD4-A9919C409CF8}"/>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384AB9FB-1449-6F1E-124A-3D06E07E415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BAC4D89-D457-9C7A-26A6-6AF2AFD4D70B}"/>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352128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B05C69-CE77-1315-3EDD-6248524A34A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6FD9F77-637D-C85C-2904-CE0C82F28B99}"/>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09AE1E9-225D-3006-CE1F-512520994191}"/>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80A201B0-6DA7-67DC-1E78-2EE6AC1C6E9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4C79A8E-3867-20C4-AB68-085896846DD8}"/>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2500466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4937C-17D9-0EB2-111A-336138CEF5B4}"/>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2DEEDBA-E6E9-0906-98C2-53EA3B61CB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EB01FAB-E920-FCA7-54CF-D4E93ECDEAD3}"/>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84A1D1FD-8DE5-BC12-9E29-C9134B6DB9D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5F140CF-9E90-2F88-C48E-3DD5A09C2456}"/>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368431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9A1C7E-3257-DDC3-7836-61432C0FFAC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40088EC-31AD-877F-054B-419348CF92E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0385B99F-CF68-62ED-5537-491C84D3EA10}"/>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3C2AA41D-8531-9909-D202-9CE2A96B623A}"/>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6" name="页脚占位符 5">
            <a:extLst>
              <a:ext uri="{FF2B5EF4-FFF2-40B4-BE49-F238E27FC236}">
                <a16:creationId xmlns:a16="http://schemas.microsoft.com/office/drawing/2014/main" id="{E2CC0848-9509-A508-BF2B-3EA2FF43B87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6CF25BF-62A4-F1B1-3069-08F41E649CE9}"/>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336292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5C019C-1215-65E3-D553-D83A8F7E42B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4012BB8E-E1C4-22D7-FE1F-441B6C6CC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3EFC1F7-B555-AAE7-A9F6-CC07AD33F57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A4CDCAC0-EA5A-9FE9-A4D2-69305CDB7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4717B9BB-8FE5-AEE0-0689-C622D603C4F7}"/>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46C7D045-C412-0CDD-C02E-9C2DF9E106AD}"/>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8" name="页脚占位符 7">
            <a:extLst>
              <a:ext uri="{FF2B5EF4-FFF2-40B4-BE49-F238E27FC236}">
                <a16:creationId xmlns:a16="http://schemas.microsoft.com/office/drawing/2014/main" id="{C918F212-AF11-8661-E0BE-BFB72459ADE3}"/>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20C5F9E-3CBC-E947-2B4D-259030A0C0DC}"/>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366667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98B53F-A05A-0E6B-F199-C2F79AF6EADA}"/>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BC18E18A-E315-D259-72C5-713E321297E4}"/>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4" name="页脚占位符 3">
            <a:extLst>
              <a:ext uri="{FF2B5EF4-FFF2-40B4-BE49-F238E27FC236}">
                <a16:creationId xmlns:a16="http://schemas.microsoft.com/office/drawing/2014/main" id="{1E531402-E558-797E-2CE3-137A7787DEE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C1030A3E-C99D-7120-F035-38FF42269368}"/>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41583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A181-65AA-F390-1422-C9B61DB2F3CB}"/>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3" name="页脚占位符 2">
            <a:extLst>
              <a:ext uri="{FF2B5EF4-FFF2-40B4-BE49-F238E27FC236}">
                <a16:creationId xmlns:a16="http://schemas.microsoft.com/office/drawing/2014/main" id="{52979547-89B9-A120-86D0-026E0EA4B33B}"/>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3EAD36C6-9B95-C8CB-E84F-465D2D3E4933}"/>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101271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DB93D-EF90-1B89-3F13-683D1C0B7079}"/>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5AEEA97F-D910-7537-B3AE-95BB3975C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6350D0BF-3D45-A828-EEDA-BB4201E59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8ABF68E-E3CA-257F-1898-50C3066016AD}"/>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6" name="页脚占位符 5">
            <a:extLst>
              <a:ext uri="{FF2B5EF4-FFF2-40B4-BE49-F238E27FC236}">
                <a16:creationId xmlns:a16="http://schemas.microsoft.com/office/drawing/2014/main" id="{D979AF91-E534-C26D-FCC8-60EE869FFE0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2E7AB48-2156-50FB-C0D4-CC08AD5A4FE8}"/>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235833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719299-54E1-C20A-B3BA-042A8DEA3EF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F7C1EE6-856F-9638-1BC5-D3F3F0BD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3C488B17-4F04-57CF-3A7F-9718664F3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2493E56-57C0-AEC1-85E4-D9B644504862}"/>
              </a:ext>
            </a:extLst>
          </p:cNvPr>
          <p:cNvSpPr>
            <a:spLocks noGrp="1"/>
          </p:cNvSpPr>
          <p:nvPr>
            <p:ph type="dt" sz="half" idx="10"/>
          </p:nvPr>
        </p:nvSpPr>
        <p:spPr/>
        <p:txBody>
          <a:bodyPr/>
          <a:lstStyle/>
          <a:p>
            <a:fld id="{A9F2D866-5BF3-AC47-87A3-BC65E4B27A0A}" type="datetimeFigureOut">
              <a:rPr kumimoji="1" lang="zh-CN" altLang="en-US" smtClean="0"/>
              <a:t>2024/5/10</a:t>
            </a:fld>
            <a:endParaRPr kumimoji="1" lang="zh-CN" altLang="en-US"/>
          </a:p>
        </p:txBody>
      </p:sp>
      <p:sp>
        <p:nvSpPr>
          <p:cNvPr id="6" name="页脚占位符 5">
            <a:extLst>
              <a:ext uri="{FF2B5EF4-FFF2-40B4-BE49-F238E27FC236}">
                <a16:creationId xmlns:a16="http://schemas.microsoft.com/office/drawing/2014/main" id="{33A5846C-A4AE-4B71-5362-0400B2A07CB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7C49E3D-6D70-9738-D03B-2C0553CD2A95}"/>
              </a:ext>
            </a:extLst>
          </p:cNvPr>
          <p:cNvSpPr>
            <a:spLocks noGrp="1"/>
          </p:cNvSpPr>
          <p:nvPr>
            <p:ph type="sldNum" sz="quarter" idx="12"/>
          </p:nvPr>
        </p:nvSpPr>
        <p:spPr/>
        <p:txBody>
          <a:body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2877583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1188EB2-7D99-35BE-74BD-8EE9A7DEC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9EC4A96-DAE8-0390-67E0-CE75743A3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7D8A9F0-C3D1-770A-53AF-920A84346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2D866-5BF3-AC47-87A3-BC65E4B27A0A}" type="datetimeFigureOut">
              <a:rPr kumimoji="1" lang="zh-CN" altLang="en-US" smtClean="0"/>
              <a:t>2024/5/10</a:t>
            </a:fld>
            <a:endParaRPr kumimoji="1" lang="zh-CN" altLang="en-US"/>
          </a:p>
        </p:txBody>
      </p:sp>
      <p:sp>
        <p:nvSpPr>
          <p:cNvPr id="5" name="页脚占位符 4">
            <a:extLst>
              <a:ext uri="{FF2B5EF4-FFF2-40B4-BE49-F238E27FC236}">
                <a16:creationId xmlns:a16="http://schemas.microsoft.com/office/drawing/2014/main" id="{B96E8A24-81B9-9470-3256-CE8F6843F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D753BA0A-AE29-97F9-7ABA-4AA9A762B1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BD49E-1021-7540-A010-DA94B39A8776}" type="slidenum">
              <a:rPr kumimoji="1" lang="zh-CN" altLang="en-US" smtClean="0"/>
              <a:t>‹#›</a:t>
            </a:fld>
            <a:endParaRPr kumimoji="1" lang="zh-CN" altLang="en-US"/>
          </a:p>
        </p:txBody>
      </p:sp>
    </p:spTree>
    <p:extLst>
      <p:ext uri="{BB962C8B-B14F-4D97-AF65-F5344CB8AC3E}">
        <p14:creationId xmlns:p14="http://schemas.microsoft.com/office/powerpoint/2010/main" val="1102986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107A8F-2040-2B74-47B5-360AB2198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114" y="6002331"/>
            <a:ext cx="3203429" cy="64465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a:extLst>
              <a:ext uri="{FF2B5EF4-FFF2-40B4-BE49-F238E27FC236}">
                <a16:creationId xmlns:a16="http://schemas.microsoft.com/office/drawing/2014/main" id="{B22A8428-E89A-0EDF-2A33-5E4FD582CE38}"/>
              </a:ext>
            </a:extLst>
          </p:cNvPr>
          <p:cNvGrpSpPr/>
          <p:nvPr/>
        </p:nvGrpSpPr>
        <p:grpSpPr>
          <a:xfrm>
            <a:off x="2679035" y="5998983"/>
            <a:ext cx="3208853" cy="648000"/>
            <a:chOff x="2679035" y="6210000"/>
            <a:chExt cx="3208853" cy="648000"/>
          </a:xfrm>
        </p:grpSpPr>
        <p:pic>
          <p:nvPicPr>
            <p:cNvPr id="5" name="图片 4">
              <a:extLst>
                <a:ext uri="{FF2B5EF4-FFF2-40B4-BE49-F238E27FC236}">
                  <a16:creationId xmlns:a16="http://schemas.microsoft.com/office/drawing/2014/main" id="{A196A0E9-A2D4-3661-89AE-93F5E66265FA}"/>
                </a:ext>
              </a:extLst>
            </p:cNvPr>
            <p:cNvPicPr>
              <a:picLocks noChangeAspect="1"/>
            </p:cNvPicPr>
            <p:nvPr/>
          </p:nvPicPr>
          <p:blipFill>
            <a:blip r:embed="rId4"/>
            <a:stretch>
              <a:fillRect/>
            </a:stretch>
          </p:blipFill>
          <p:spPr>
            <a:xfrm>
              <a:off x="2679035" y="6210000"/>
              <a:ext cx="2061819" cy="648000"/>
            </a:xfrm>
            <a:prstGeom prst="rect">
              <a:avLst/>
            </a:prstGeom>
          </p:spPr>
        </p:pic>
        <p:pic>
          <p:nvPicPr>
            <p:cNvPr id="6" name="图片 5">
              <a:extLst>
                <a:ext uri="{FF2B5EF4-FFF2-40B4-BE49-F238E27FC236}">
                  <a16:creationId xmlns:a16="http://schemas.microsoft.com/office/drawing/2014/main" id="{1DFE899C-6C33-988F-6418-DC1E16621B23}"/>
                </a:ext>
              </a:extLst>
            </p:cNvPr>
            <p:cNvPicPr>
              <a:picLocks noChangeAspect="1"/>
            </p:cNvPicPr>
            <p:nvPr/>
          </p:nvPicPr>
          <p:blipFill>
            <a:blip r:embed="rId5"/>
            <a:stretch>
              <a:fillRect/>
            </a:stretch>
          </p:blipFill>
          <p:spPr>
            <a:xfrm>
              <a:off x="4740854" y="6210000"/>
              <a:ext cx="1147034" cy="648000"/>
            </a:xfrm>
            <a:prstGeom prst="rect">
              <a:avLst/>
            </a:prstGeom>
          </p:spPr>
        </p:pic>
      </p:grpSp>
      <p:sp>
        <p:nvSpPr>
          <p:cNvPr id="11" name="文本框 10">
            <a:extLst>
              <a:ext uri="{FF2B5EF4-FFF2-40B4-BE49-F238E27FC236}">
                <a16:creationId xmlns:a16="http://schemas.microsoft.com/office/drawing/2014/main" id="{323A34F4-1C07-94A4-CC82-E40CA0E83C6C}"/>
              </a:ext>
            </a:extLst>
          </p:cNvPr>
          <p:cNvSpPr txBox="1"/>
          <p:nvPr/>
        </p:nvSpPr>
        <p:spPr>
          <a:xfrm>
            <a:off x="2590683" y="1307528"/>
            <a:ext cx="7010637" cy="1200329"/>
          </a:xfrm>
          <a:prstGeom prst="rect">
            <a:avLst/>
          </a:prstGeom>
          <a:noFill/>
        </p:spPr>
        <p:txBody>
          <a:bodyPr wrap="none" rtlCol="0">
            <a:spAutoFit/>
          </a:bodyPr>
          <a:lstStyle/>
          <a:p>
            <a:pPr algn="ctr"/>
            <a:r>
              <a:rPr kumimoji="1" lang="en-US" altLang="zh-CN" sz="3600" dirty="0">
                <a:latin typeface="Times New Roman" panose="02020603050405020304" pitchFamily="18" charset="0"/>
                <a:ea typeface="SimSun" panose="02010600030101010101" pitchFamily="2" charset="-122"/>
                <a:cs typeface="Times New Roman" panose="02020603050405020304" pitchFamily="18" charset="0"/>
              </a:rPr>
              <a:t>User-centric single- and multi-modal</a:t>
            </a:r>
          </a:p>
          <a:p>
            <a:pPr algn="ctr"/>
            <a:r>
              <a:rPr kumimoji="1" lang="en-US" altLang="zh-CN" sz="3600" dirty="0">
                <a:latin typeface="Times New Roman" panose="02020603050405020304" pitchFamily="18" charset="0"/>
                <a:ea typeface="SimSun" panose="02010600030101010101" pitchFamily="2" charset="-122"/>
                <a:cs typeface="Times New Roman" panose="02020603050405020304" pitchFamily="18" charset="0"/>
              </a:rPr>
              <a:t>product recommendation</a:t>
            </a:r>
            <a:endParaRPr kumimoji="1" lang="zh-CN" altLang="en-US"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E29BC72E-A33C-7219-922C-625CAE4277E1}"/>
              </a:ext>
            </a:extLst>
          </p:cNvPr>
          <p:cNvSpPr txBox="1"/>
          <p:nvPr/>
        </p:nvSpPr>
        <p:spPr>
          <a:xfrm>
            <a:off x="4043675" y="4220170"/>
            <a:ext cx="4104650" cy="923330"/>
          </a:xfrm>
          <a:prstGeom prst="rect">
            <a:avLst/>
          </a:prstGeom>
          <a:noFill/>
        </p:spPr>
        <p:txBody>
          <a:bodyPr wrap="none" rtlCol="0">
            <a:spAutoFit/>
          </a:bodyPr>
          <a:lstStyle/>
          <a:p>
            <a:pPr algn="ctr"/>
            <a:r>
              <a:rPr kumimoji="1" lang="en-US" altLang="zh-CN" dirty="0">
                <a:latin typeface="Arial" panose="020B0604020202020204" pitchFamily="34" charset="0"/>
                <a:cs typeface="Arial" panose="020B0604020202020204" pitchFamily="34" charset="0"/>
              </a:rPr>
              <a:t>JINGYU XU</a:t>
            </a:r>
          </a:p>
          <a:p>
            <a:pPr algn="ctr"/>
            <a:r>
              <a:rPr kumimoji="1" lang="en-US" altLang="zh-CN" dirty="0">
                <a:latin typeface="Arial" panose="020B0604020202020204" pitchFamily="34" charset="0"/>
                <a:cs typeface="Arial" panose="020B0604020202020204" pitchFamily="34" charset="0"/>
              </a:rPr>
              <a:t>AIM</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Lab, NERCMS, Wuhan University</a:t>
            </a:r>
          </a:p>
          <a:p>
            <a:pPr algn="ctr"/>
            <a:r>
              <a:rPr kumimoji="1" lang="en-US" altLang="zh-CN" dirty="0">
                <a:latin typeface="Arial" panose="020B0604020202020204" pitchFamily="34" charset="0"/>
                <a:cs typeface="Arial" panose="020B0604020202020204" pitchFamily="34" charset="0"/>
              </a:rPr>
              <a:t>EVOL Lab, TeleAI, China Telecom</a:t>
            </a:r>
            <a:endParaRPr kumimoji="1" lang="zh-CN" altLang="en-US"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BE93FB2E-F4AE-7254-1506-E3EAAFCEA732}"/>
              </a:ext>
            </a:extLst>
          </p:cNvPr>
          <p:cNvSpPr txBox="1"/>
          <p:nvPr/>
        </p:nvSpPr>
        <p:spPr>
          <a:xfrm>
            <a:off x="2303391" y="2529568"/>
            <a:ext cx="7585218" cy="646331"/>
          </a:xfrm>
          <a:prstGeom prst="rect">
            <a:avLst/>
          </a:prstGeom>
          <a:noFill/>
        </p:spPr>
        <p:txBody>
          <a:bodyPr wrap="none" rtlCol="0">
            <a:spAutoFit/>
          </a:bodyPr>
          <a:lstStyle/>
          <a:p>
            <a:pPr algn="ctr"/>
            <a:r>
              <a:rPr kumimoji="1" lang="en-US" altLang="zh-CN" sz="3600" dirty="0">
                <a:latin typeface="Times New Roman" panose="02020603050405020304" pitchFamily="18" charset="0"/>
                <a:ea typeface="SimSun" panose="02010600030101010101" pitchFamily="2" charset="-122"/>
                <a:cs typeface="Times New Roman" panose="02020603050405020304" pitchFamily="18" charset="0"/>
              </a:rPr>
              <a:t>Transformer &amp; Chain of Thought (</a:t>
            </a:r>
            <a:r>
              <a:rPr kumimoji="1" lang="en-US" altLang="zh-CN" sz="3600" dirty="0" err="1">
                <a:latin typeface="Times New Roman" panose="02020603050405020304" pitchFamily="18" charset="0"/>
                <a:ea typeface="SimSun" panose="02010600030101010101" pitchFamily="2" charset="-122"/>
                <a:cs typeface="Times New Roman" panose="02020603050405020304" pitchFamily="18" charset="0"/>
              </a:rPr>
              <a:t>CoT</a:t>
            </a:r>
            <a:r>
              <a:rPr kumimoji="1" lang="en-US" altLang="zh-CN" sz="3600" dirty="0">
                <a:latin typeface="Times New Roman" panose="02020603050405020304" pitchFamily="18" charset="0"/>
                <a:ea typeface="SimSun" panose="02010600030101010101" pitchFamily="2" charset="-122"/>
                <a:cs typeface="Times New Roman" panose="02020603050405020304" pitchFamily="18" charset="0"/>
              </a:rPr>
              <a:t>)</a:t>
            </a:r>
            <a:endParaRPr kumimoji="1" lang="zh-CN" altLang="en-US" sz="36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45145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B. How We Can Build a User-centric RS</a:t>
            </a:r>
            <a:endParaRPr kumimoji="1" lang="zh-CN" altLang="en-US" sz="24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B35291C-9377-1C89-0550-81B1CE5ED277}"/>
              </a:ext>
            </a:extLst>
          </p:cNvPr>
          <p:cNvPicPr>
            <a:picLocks noChangeAspect="1"/>
          </p:cNvPicPr>
          <p:nvPr/>
        </p:nvPicPr>
        <p:blipFill>
          <a:blip r:embed="rId3"/>
          <a:stretch>
            <a:fillRect/>
          </a:stretch>
        </p:blipFill>
        <p:spPr>
          <a:xfrm>
            <a:off x="1361457" y="1756394"/>
            <a:ext cx="9325068" cy="1926161"/>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260D5E7-ACFE-0C24-E3C4-3ABF523BBD25}"/>
                  </a:ext>
                </a:extLst>
              </p:cNvPr>
              <p:cNvSpPr txBox="1"/>
              <p:nvPr/>
            </p:nvSpPr>
            <p:spPr>
              <a:xfrm>
                <a:off x="3169592" y="4240433"/>
                <a:ext cx="2367891"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i="1" smtClean="0">
                          <a:latin typeface="Cambria Math" panose="02040503050406030204" pitchFamily="18" charset="0"/>
                        </a:rPr>
                        <m:t>HR</m:t>
                      </m:r>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
                            <a:rPr kumimoji="1" lang="en-US" altLang="zh-CN" b="0" i="1" smtClean="0">
                              <a:latin typeface="Cambria Math" panose="02040503050406030204" pitchFamily="18" charset="0"/>
                            </a:rPr>
                            <m:t>𝑁</m:t>
                          </m:r>
                        </m:den>
                      </m:f>
                      <m:nary>
                        <m:naryPr>
                          <m:chr m:val="∑"/>
                          <m:ctrlPr>
                            <a:rPr kumimoji="1" lang="en-US" altLang="zh-CN" b="0" i="1" smtClean="0">
                              <a:latin typeface="Cambria Math" panose="02040503050406030204" pitchFamily="18" charset="0"/>
                            </a:rPr>
                          </m:ctrlPr>
                        </m:naryPr>
                        <m:sub>
                          <m:r>
                            <m:rPr>
                              <m:brk m:alnAt="23"/>
                            </m:rP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=1</m:t>
                          </m:r>
                        </m:sub>
                        <m:sup>
                          <m:r>
                            <a:rPr kumimoji="1" lang="en-US" altLang="zh-CN" b="0" i="1" smtClean="0">
                              <a:latin typeface="Cambria Math" panose="02040503050406030204" pitchFamily="18" charset="0"/>
                            </a:rPr>
                            <m:t>𝑁</m:t>
                          </m:r>
                        </m:sup>
                        <m:e>
                          <m:f>
                            <m:fPr>
                              <m:ctrlPr>
                                <a:rPr kumimoji="1" lang="en-US" altLang="zh-CN" i="1">
                                  <a:latin typeface="Cambria Math" panose="02040503050406030204" pitchFamily="18" charset="0"/>
                                </a:rPr>
                              </m:ctrlPr>
                            </m:fPr>
                            <m:num>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𝐼</m:t>
                                  </m:r>
                                </m:e>
                                <m:sub>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𝑈</m:t>
                                      </m:r>
                                    </m:e>
                                    <m:sub>
                                      <m:r>
                                        <a:rPr kumimoji="1" lang="en-US" altLang="zh-CN" b="0" i="1" smtClean="0">
                                          <a:latin typeface="Cambria Math" panose="02040503050406030204" pitchFamily="18" charset="0"/>
                                        </a:rPr>
                                        <m:t>𝑖</m:t>
                                      </m:r>
                                    </m:sub>
                                  </m:sSub>
                                </m:sub>
                              </m:sSub>
                              <m:r>
                                <a:rPr kumimoji="1" lang="en-US" altLang="zh-CN" i="1">
                                  <a:latin typeface="Cambria Math" panose="02040503050406030204" pitchFamily="18" charset="0"/>
                                </a:rPr>
                                <m:t>|</m:t>
                              </m:r>
                              <m:r>
                                <a:rPr kumimoji="1" lang="en-US" altLang="zh-CN" i="1">
                                  <a:latin typeface="Cambria Math" panose="02040503050406030204" pitchFamily="18" charset="0"/>
                                  <a:ea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𝐼</m:t>
                                  </m:r>
                                </m:e>
                                <m:sub>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𝑅</m:t>
                                      </m:r>
                                    </m:e>
                                    <m:sub>
                                      <m:r>
                                        <a:rPr kumimoji="1" lang="en-US" altLang="zh-CN" b="0" i="1" smtClean="0">
                                          <a:latin typeface="Cambria Math" panose="02040503050406030204" pitchFamily="18" charset="0"/>
                                        </a:rPr>
                                        <m:t>𝑖</m:t>
                                      </m:r>
                                    </m:sub>
                                  </m:sSub>
                                </m:sub>
                              </m:sSub>
                              <m:r>
                                <a:rPr kumimoji="1" lang="en-US" altLang="zh-CN" i="1">
                                  <a:latin typeface="Cambria Math" panose="02040503050406030204" pitchFamily="18" charset="0"/>
                                </a:rPr>
                                <m:t>|</m:t>
                              </m:r>
                            </m:num>
                            <m:den>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𝐼</m:t>
                                  </m:r>
                                </m:e>
                                <m: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𝑈</m:t>
                                      </m:r>
                                    </m:e>
                                    <m:sub>
                                      <m:r>
                                        <a:rPr kumimoji="1" lang="en-US" altLang="zh-CN" i="1">
                                          <a:latin typeface="Cambria Math" panose="02040503050406030204" pitchFamily="18" charset="0"/>
                                        </a:rPr>
                                        <m:t>𝑖</m:t>
                                      </m:r>
                                    </m:sub>
                                  </m:sSub>
                                </m:sub>
                              </m:sSub>
                              <m:r>
                                <a:rPr kumimoji="1" lang="en-US" altLang="zh-CN" i="1">
                                  <a:latin typeface="Cambria Math" panose="02040503050406030204" pitchFamily="18" charset="0"/>
                                </a:rPr>
                                <m:t>|</m:t>
                              </m:r>
                            </m:den>
                          </m:f>
                        </m:e>
                      </m:nary>
                    </m:oMath>
                  </m:oMathPara>
                </a14:m>
                <a:endParaRPr kumimoji="1" lang="zh-CN" altLang="en-US" dirty="0"/>
              </a:p>
            </p:txBody>
          </p:sp>
        </mc:Choice>
        <mc:Fallback xmlns="">
          <p:sp>
            <p:nvSpPr>
              <p:cNvPr id="6" name="文本框 5">
                <a:extLst>
                  <a:ext uri="{FF2B5EF4-FFF2-40B4-BE49-F238E27FC236}">
                    <a16:creationId xmlns:a16="http://schemas.microsoft.com/office/drawing/2014/main" id="{6260D5E7-ACFE-0C24-E3C4-3ABF523BBD25}"/>
                  </a:ext>
                </a:extLst>
              </p:cNvPr>
              <p:cNvSpPr txBox="1">
                <a:spLocks noRot="1" noChangeAspect="1" noMove="1" noResize="1" noEditPoints="1" noAdjustHandles="1" noChangeArrowheads="1" noChangeShapeType="1" noTextEdit="1"/>
              </p:cNvSpPr>
              <p:nvPr/>
            </p:nvSpPr>
            <p:spPr>
              <a:xfrm>
                <a:off x="3169592" y="4240433"/>
                <a:ext cx="2367891" cy="778931"/>
              </a:xfrm>
              <a:prstGeom prst="rect">
                <a:avLst/>
              </a:prstGeom>
              <a:blipFill>
                <a:blip r:embed="rId4"/>
                <a:stretch>
                  <a:fillRect t="-112903" r="-1604" b="-1741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A489A5F-61C5-664A-F143-C54301492C6F}"/>
                  </a:ext>
                </a:extLst>
              </p:cNvPr>
              <p:cNvSpPr txBox="1"/>
              <p:nvPr/>
            </p:nvSpPr>
            <p:spPr>
              <a:xfrm>
                <a:off x="6728255" y="4269544"/>
                <a:ext cx="2132122"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i="0" smtClean="0">
                          <a:latin typeface="Cambria Math" panose="02040503050406030204" pitchFamily="18" charset="0"/>
                        </a:rPr>
                        <m:t>N</m:t>
                      </m:r>
                      <m:r>
                        <m:rPr>
                          <m:sty m:val="p"/>
                        </m:rPr>
                        <a:rPr kumimoji="1" lang="en-US" altLang="zh-CN" b="0" i="0" smtClean="0">
                          <a:latin typeface="Cambria Math" panose="02040503050406030204" pitchFamily="18" charset="0"/>
                        </a:rPr>
                        <m:t>DCG</m:t>
                      </m:r>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
                            <a:rPr kumimoji="1" lang="en-US" altLang="zh-CN" b="0" i="1" smtClean="0">
                              <a:latin typeface="Cambria Math" panose="02040503050406030204" pitchFamily="18" charset="0"/>
                            </a:rPr>
                            <m:t>𝑁</m:t>
                          </m:r>
                        </m:den>
                      </m:f>
                      <m:nary>
                        <m:naryPr>
                          <m:chr m:val="∑"/>
                          <m:ctrlPr>
                            <a:rPr kumimoji="1" lang="en-US" altLang="zh-CN" b="0" i="1" smtClean="0">
                              <a:latin typeface="Cambria Math" panose="02040503050406030204" pitchFamily="18" charset="0"/>
                            </a:rPr>
                          </m:ctrlPr>
                        </m:naryPr>
                        <m:sub>
                          <m:r>
                            <m:rPr>
                              <m:brk m:alnAt="23"/>
                            </m:rP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=1</m:t>
                          </m:r>
                        </m:sub>
                        <m:sup>
                          <m:r>
                            <a:rPr kumimoji="1" lang="en-US" altLang="zh-CN" b="0" i="1" smtClean="0">
                              <a:latin typeface="Cambria Math" panose="02040503050406030204" pitchFamily="18" charset="0"/>
                            </a:rPr>
                            <m:t>𝑁</m:t>
                          </m:r>
                        </m:sup>
                        <m:e>
                          <m:f>
                            <m:fPr>
                              <m:ctrlPr>
                                <a:rPr kumimoji="1" lang="en-US" altLang="zh-CN" i="1">
                                  <a:latin typeface="Cambria Math" panose="02040503050406030204" pitchFamily="18" charset="0"/>
                                </a:rPr>
                              </m:ctrlPr>
                            </m:fPr>
                            <m:num>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𝐷𝐶𝐺</m:t>
                                  </m:r>
                                </m:e>
                                <m:sub>
                                  <m:r>
                                    <a:rPr kumimoji="1" lang="en-US" altLang="zh-CN" b="0" i="1" smtClean="0">
                                      <a:latin typeface="Cambria Math" panose="02040503050406030204" pitchFamily="18" charset="0"/>
                                    </a:rPr>
                                    <m:t>𝑖</m:t>
                                  </m:r>
                                </m:sub>
                              </m:sSub>
                            </m:num>
                            <m:den>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𝐼𝐷𝐶𝐺</m:t>
                                  </m:r>
                                </m:e>
                                <m:sub>
                                  <m:r>
                                    <a:rPr kumimoji="1" lang="en-US" altLang="zh-CN" b="0" i="1" smtClean="0">
                                      <a:latin typeface="Cambria Math" panose="02040503050406030204" pitchFamily="18" charset="0"/>
                                    </a:rPr>
                                    <m:t>𝑖</m:t>
                                  </m:r>
                                </m:sub>
                              </m:sSub>
                            </m:den>
                          </m:f>
                        </m:e>
                      </m:nary>
                    </m:oMath>
                  </m:oMathPara>
                </a14:m>
                <a:endParaRPr kumimoji="1" lang="zh-CN" altLang="en-US" dirty="0"/>
              </a:p>
            </p:txBody>
          </p:sp>
        </mc:Choice>
        <mc:Fallback xmlns="">
          <p:sp>
            <p:nvSpPr>
              <p:cNvPr id="7" name="文本框 6">
                <a:extLst>
                  <a:ext uri="{FF2B5EF4-FFF2-40B4-BE49-F238E27FC236}">
                    <a16:creationId xmlns:a16="http://schemas.microsoft.com/office/drawing/2014/main" id="{7A489A5F-61C5-664A-F143-C54301492C6F}"/>
                  </a:ext>
                </a:extLst>
              </p:cNvPr>
              <p:cNvSpPr txBox="1">
                <a:spLocks noRot="1" noChangeAspect="1" noMove="1" noResize="1" noEditPoints="1" noAdjustHandles="1" noChangeArrowheads="1" noChangeShapeType="1" noTextEdit="1"/>
              </p:cNvSpPr>
              <p:nvPr/>
            </p:nvSpPr>
            <p:spPr>
              <a:xfrm>
                <a:off x="6728255" y="4269544"/>
                <a:ext cx="2132122" cy="778931"/>
              </a:xfrm>
              <a:prstGeom prst="rect">
                <a:avLst/>
              </a:prstGeom>
              <a:blipFill>
                <a:blip r:embed="rId5"/>
                <a:stretch>
                  <a:fillRect l="-592" t="-112903" b="-1741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14132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B. How We Can Build a User-centric RS</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4C535DB9-2BE3-4B1D-9559-B862E33D0ED9}"/>
              </a:ext>
            </a:extLst>
          </p:cNvPr>
          <p:cNvPicPr>
            <a:picLocks noChangeAspect="1"/>
          </p:cNvPicPr>
          <p:nvPr/>
        </p:nvPicPr>
        <p:blipFill>
          <a:blip r:embed="rId3"/>
          <a:stretch>
            <a:fillRect/>
          </a:stretch>
        </p:blipFill>
        <p:spPr>
          <a:xfrm>
            <a:off x="191344" y="1916832"/>
            <a:ext cx="5904656" cy="2727531"/>
          </a:xfrm>
          <a:prstGeom prst="rect">
            <a:avLst/>
          </a:prstGeom>
        </p:spPr>
      </p:pic>
      <p:pic>
        <p:nvPicPr>
          <p:cNvPr id="7" name="图片 6">
            <a:extLst>
              <a:ext uri="{FF2B5EF4-FFF2-40B4-BE49-F238E27FC236}">
                <a16:creationId xmlns:a16="http://schemas.microsoft.com/office/drawing/2014/main" id="{B81CA9A5-7D62-B36C-E7E2-4475AA564A63}"/>
              </a:ext>
            </a:extLst>
          </p:cNvPr>
          <p:cNvPicPr>
            <a:picLocks noChangeAspect="1"/>
          </p:cNvPicPr>
          <p:nvPr/>
        </p:nvPicPr>
        <p:blipFill>
          <a:blip r:embed="rId4"/>
          <a:stretch>
            <a:fillRect/>
          </a:stretch>
        </p:blipFill>
        <p:spPr>
          <a:xfrm>
            <a:off x="6287344" y="1952091"/>
            <a:ext cx="5904656" cy="3148381"/>
          </a:xfrm>
          <a:prstGeom prst="rect">
            <a:avLst/>
          </a:prstGeom>
        </p:spPr>
      </p:pic>
      <p:sp>
        <p:nvSpPr>
          <p:cNvPr id="3" name="文本框 2">
            <a:extLst>
              <a:ext uri="{FF2B5EF4-FFF2-40B4-BE49-F238E27FC236}">
                <a16:creationId xmlns:a16="http://schemas.microsoft.com/office/drawing/2014/main" id="{B45ED13F-3A4A-6951-D620-01006B34B281}"/>
              </a:ext>
            </a:extLst>
          </p:cNvPr>
          <p:cNvSpPr txBox="1"/>
          <p:nvPr/>
        </p:nvSpPr>
        <p:spPr>
          <a:xfrm>
            <a:off x="574431" y="1516722"/>
            <a:ext cx="11043138" cy="400110"/>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Visualized results:</a:t>
            </a:r>
          </a:p>
        </p:txBody>
      </p:sp>
    </p:spTree>
    <p:extLst>
      <p:ext uri="{BB962C8B-B14F-4D97-AF65-F5344CB8AC3E}">
        <p14:creationId xmlns:p14="http://schemas.microsoft.com/office/powerpoint/2010/main" val="357540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C. RS + Multi-modal &amp; RS + LLMs</a:t>
            </a:r>
            <a:endParaRPr kumimoji="1" lang="zh-CN" altLang="en-US" sz="24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CC5889FE-54B7-31B7-A91F-E7025307B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609600"/>
            <a:ext cx="4686300" cy="2819400"/>
          </a:xfrm>
          <a:prstGeom prst="rect">
            <a:avLst/>
          </a:prstGeom>
        </p:spPr>
      </p:pic>
      <p:sp>
        <p:nvSpPr>
          <p:cNvPr id="6" name="文本框 5">
            <a:extLst>
              <a:ext uri="{FF2B5EF4-FFF2-40B4-BE49-F238E27FC236}">
                <a16:creationId xmlns:a16="http://schemas.microsoft.com/office/drawing/2014/main" id="{2F3F6241-8650-C119-8B39-B6E0D351AD43}"/>
              </a:ext>
            </a:extLst>
          </p:cNvPr>
          <p:cNvSpPr txBox="1"/>
          <p:nvPr/>
        </p:nvSpPr>
        <p:spPr>
          <a:xfrm>
            <a:off x="635684" y="3382103"/>
            <a:ext cx="10692032" cy="2554545"/>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The pipelines of three kinds of recommender systems. </a:t>
            </a:r>
          </a:p>
          <a:p>
            <a:r>
              <a:rPr lang="zh-CN" altLang="en-US" sz="2000" dirty="0">
                <a:latin typeface="Times New Roman" panose="02020603050405020304" pitchFamily="18" charset="0"/>
                <a:cs typeface="Times New Roman" panose="02020603050405020304" pitchFamily="18" charset="0"/>
              </a:rPr>
              <a:t>  (a) single-modal recommender system, where usually only the ID embedding of historical items is fed into the system for recommendations generation; </a:t>
            </a:r>
          </a:p>
          <a:p>
            <a:r>
              <a:rPr lang="zh-CN" altLang="en-US" sz="2000" dirty="0">
                <a:latin typeface="Times New Roman" panose="02020603050405020304" pitchFamily="18" charset="0"/>
                <a:cs typeface="Times New Roman" panose="02020603050405020304" pitchFamily="18" charset="0"/>
              </a:rPr>
              <a:t>  (b) multi-modal recommender system, which additionally takes multi-modal information of items as input to enhance item representation; </a:t>
            </a:r>
          </a:p>
          <a:p>
            <a:r>
              <a:rPr lang="zh-CN" altLang="en-US" sz="2000" dirty="0">
                <a:latin typeface="Times New Roman" panose="02020603050405020304" pitchFamily="18" charset="0"/>
                <a:cs typeface="Times New Roman" panose="02020603050405020304" pitchFamily="18" charset="0"/>
              </a:rPr>
              <a:t>  (c) our user-insight multi-modal recommender systems, where the user profile is integrated with historical records to collectively extract the user's interests, and the system gives recommendation results after obtaining feedback from a simulated user agent with initial categorized results.</a:t>
            </a:r>
          </a:p>
        </p:txBody>
      </p:sp>
      <p:sp>
        <p:nvSpPr>
          <p:cNvPr id="7" name="文本框 6">
            <a:extLst>
              <a:ext uri="{FF2B5EF4-FFF2-40B4-BE49-F238E27FC236}">
                <a16:creationId xmlns:a16="http://schemas.microsoft.com/office/drawing/2014/main" id="{05EE511F-E0D6-67E0-F1B5-C4D93DE976B9}"/>
              </a:ext>
            </a:extLst>
          </p:cNvPr>
          <p:cNvSpPr txBox="1"/>
          <p:nvPr/>
        </p:nvSpPr>
        <p:spPr>
          <a:xfrm>
            <a:off x="0" y="6334780"/>
            <a:ext cx="11043138" cy="523220"/>
          </a:xfrm>
          <a:prstGeom prst="rect">
            <a:avLst/>
          </a:prstGeom>
          <a:noFill/>
        </p:spPr>
        <p:txBody>
          <a:bodyPr wrap="square" rtlCol="0">
            <a:spAutoFit/>
          </a:bodyPr>
          <a:lstStyle/>
          <a:p>
            <a:r>
              <a:rPr lang="en-US" altLang="zh-CN" sz="1400" b="1"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Jingyu</a:t>
            </a:r>
            <a:r>
              <a:rPr lang="en-US" altLang="zh-CN" sz="1400" b="1"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Xu</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Zechao</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Hu, </a:t>
            </a:r>
            <a:r>
              <a:rPr lang="en-US" altLang="zh-CN" sz="14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Caoyuan</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Ma, </a:t>
            </a:r>
            <a:r>
              <a:rPr lang="en-US" altLang="zh-CN" sz="14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Zhengwei</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Yang, Hao Li, Zheng Wang. User Plays a Role: User-insight Multi-modal Recommendation. ACM MM ‘24 (under review)</a:t>
            </a:r>
            <a:endParaRPr kumimoji="1" lang="en-US" altLang="zh-CN"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45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C. RS + Multi-modal &amp; RS + LLMs</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F216FE3-7985-FD24-8CD9-076DD04B5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70" y="1139042"/>
            <a:ext cx="8321244" cy="2735436"/>
          </a:xfrm>
          <a:prstGeom prst="rect">
            <a:avLst/>
          </a:prstGeom>
        </p:spPr>
      </p:pic>
      <p:sp>
        <p:nvSpPr>
          <p:cNvPr id="6" name="文本框 5">
            <a:extLst>
              <a:ext uri="{FF2B5EF4-FFF2-40B4-BE49-F238E27FC236}">
                <a16:creationId xmlns:a16="http://schemas.microsoft.com/office/drawing/2014/main" id="{C0C8948B-9036-98FD-9AD7-A7FA2B408E05}"/>
              </a:ext>
            </a:extLst>
          </p:cNvPr>
          <p:cNvSpPr txBox="1"/>
          <p:nvPr/>
        </p:nvSpPr>
        <p:spPr>
          <a:xfrm>
            <a:off x="331602" y="3684793"/>
            <a:ext cx="11384778" cy="2246769"/>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Overview of our proposed framework. Different from previous works that only use historical records, the framework takes into both pre-enhanced user profiles and users' historical records as input. The records are embedded, purified, and fused with the backbone model; and after the user profiles are embedded, a multi-interest extraction module is utilized with dual two-layer MLPs and a CapsNet to project the user profile information into the historical records and cluster the users' interests. Finally, after initial recommendation results are generated, we use a simulated user agent to refine the recommendations to get a more precise outcome. Details of the multi-interest extraction and the simulated user are shown at the bottom of the figure.</a:t>
            </a:r>
          </a:p>
        </p:txBody>
      </p:sp>
    </p:spTree>
    <p:extLst>
      <p:ext uri="{BB962C8B-B14F-4D97-AF65-F5344CB8AC3E}">
        <p14:creationId xmlns:p14="http://schemas.microsoft.com/office/powerpoint/2010/main" val="353358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C. RS + Multi-modal &amp; RS + LLMs</a:t>
            </a:r>
            <a:endParaRPr kumimoji="1" lang="zh-CN" altLang="en-US" sz="24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0E985292-F983-821C-BAC9-B5BA9AB4B59F}"/>
              </a:ext>
            </a:extLst>
          </p:cNvPr>
          <p:cNvPicPr>
            <a:picLocks noChangeAspect="1"/>
          </p:cNvPicPr>
          <p:nvPr/>
        </p:nvPicPr>
        <p:blipFill>
          <a:blip r:embed="rId3"/>
          <a:stretch>
            <a:fillRect/>
          </a:stretch>
        </p:blipFill>
        <p:spPr>
          <a:xfrm>
            <a:off x="1253240" y="1734816"/>
            <a:ext cx="9685520" cy="3388368"/>
          </a:xfrm>
          <a:prstGeom prst="rect">
            <a:avLst/>
          </a:prstGeom>
        </p:spPr>
      </p:pic>
    </p:spTree>
    <p:extLst>
      <p:ext uri="{BB962C8B-B14F-4D97-AF65-F5344CB8AC3E}">
        <p14:creationId xmlns:p14="http://schemas.microsoft.com/office/powerpoint/2010/main" val="45430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C. RS + Multi-modal &amp; RS + LLMs</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16BDDE34-D568-E43C-543B-1C6FDD003DC2}"/>
              </a:ext>
            </a:extLst>
          </p:cNvPr>
          <p:cNvPicPr>
            <a:picLocks noChangeAspect="1"/>
          </p:cNvPicPr>
          <p:nvPr/>
        </p:nvPicPr>
        <p:blipFill>
          <a:blip r:embed="rId3"/>
          <a:stretch>
            <a:fillRect/>
          </a:stretch>
        </p:blipFill>
        <p:spPr>
          <a:xfrm>
            <a:off x="0" y="1445552"/>
            <a:ext cx="3876359" cy="2718486"/>
          </a:xfrm>
          <a:prstGeom prst="rect">
            <a:avLst/>
          </a:prstGeom>
        </p:spPr>
      </p:pic>
      <p:pic>
        <p:nvPicPr>
          <p:cNvPr id="6" name="图片 5">
            <a:extLst>
              <a:ext uri="{FF2B5EF4-FFF2-40B4-BE49-F238E27FC236}">
                <a16:creationId xmlns:a16="http://schemas.microsoft.com/office/drawing/2014/main" id="{B6B0ED21-FBEC-4B68-09F0-CBE4702CB3AD}"/>
              </a:ext>
            </a:extLst>
          </p:cNvPr>
          <p:cNvPicPr>
            <a:picLocks noChangeAspect="1"/>
          </p:cNvPicPr>
          <p:nvPr/>
        </p:nvPicPr>
        <p:blipFill>
          <a:blip r:embed="rId4"/>
          <a:stretch>
            <a:fillRect/>
          </a:stretch>
        </p:blipFill>
        <p:spPr>
          <a:xfrm>
            <a:off x="3896398" y="1813070"/>
            <a:ext cx="4141369" cy="1983449"/>
          </a:xfrm>
          <a:prstGeom prst="rect">
            <a:avLst/>
          </a:prstGeom>
        </p:spPr>
      </p:pic>
      <p:pic>
        <p:nvPicPr>
          <p:cNvPr id="7" name="图片 6">
            <a:extLst>
              <a:ext uri="{FF2B5EF4-FFF2-40B4-BE49-F238E27FC236}">
                <a16:creationId xmlns:a16="http://schemas.microsoft.com/office/drawing/2014/main" id="{31FFF977-77EF-4026-D104-8B4F7C56B9CF}"/>
              </a:ext>
            </a:extLst>
          </p:cNvPr>
          <p:cNvPicPr>
            <a:picLocks noChangeAspect="1"/>
          </p:cNvPicPr>
          <p:nvPr/>
        </p:nvPicPr>
        <p:blipFill>
          <a:blip r:embed="rId5"/>
          <a:stretch>
            <a:fillRect/>
          </a:stretch>
        </p:blipFill>
        <p:spPr>
          <a:xfrm>
            <a:off x="1539561" y="4153387"/>
            <a:ext cx="4713674" cy="2518121"/>
          </a:xfrm>
          <a:prstGeom prst="rect">
            <a:avLst/>
          </a:prstGeom>
        </p:spPr>
      </p:pic>
      <p:pic>
        <p:nvPicPr>
          <p:cNvPr id="8" name="图片 7">
            <a:extLst>
              <a:ext uri="{FF2B5EF4-FFF2-40B4-BE49-F238E27FC236}">
                <a16:creationId xmlns:a16="http://schemas.microsoft.com/office/drawing/2014/main" id="{DEF701AB-930D-8C2B-779D-D405D1A88DC7}"/>
              </a:ext>
            </a:extLst>
          </p:cNvPr>
          <p:cNvPicPr>
            <a:picLocks noChangeAspect="1"/>
          </p:cNvPicPr>
          <p:nvPr/>
        </p:nvPicPr>
        <p:blipFill>
          <a:blip r:embed="rId6"/>
          <a:stretch>
            <a:fillRect/>
          </a:stretch>
        </p:blipFill>
        <p:spPr>
          <a:xfrm>
            <a:off x="6339181" y="4151508"/>
            <a:ext cx="4313258" cy="2520000"/>
          </a:xfrm>
          <a:prstGeom prst="rect">
            <a:avLst/>
          </a:prstGeom>
        </p:spPr>
      </p:pic>
      <p:pic>
        <p:nvPicPr>
          <p:cNvPr id="9" name="图片 8">
            <a:extLst>
              <a:ext uri="{FF2B5EF4-FFF2-40B4-BE49-F238E27FC236}">
                <a16:creationId xmlns:a16="http://schemas.microsoft.com/office/drawing/2014/main" id="{688381BF-F45C-0CAF-C6C8-C2BAAB3857E4}"/>
              </a:ext>
            </a:extLst>
          </p:cNvPr>
          <p:cNvPicPr>
            <a:picLocks noChangeAspect="1"/>
          </p:cNvPicPr>
          <p:nvPr/>
        </p:nvPicPr>
        <p:blipFill>
          <a:blip r:embed="rId7"/>
          <a:stretch>
            <a:fillRect/>
          </a:stretch>
        </p:blipFill>
        <p:spPr>
          <a:xfrm>
            <a:off x="8037767" y="1813070"/>
            <a:ext cx="4141369" cy="1777490"/>
          </a:xfrm>
          <a:prstGeom prst="rect">
            <a:avLst/>
          </a:prstGeom>
        </p:spPr>
      </p:pic>
    </p:spTree>
    <p:extLst>
      <p:ext uri="{BB962C8B-B14F-4D97-AF65-F5344CB8AC3E}">
        <p14:creationId xmlns:p14="http://schemas.microsoft.com/office/powerpoint/2010/main" val="138096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C. RS + Multi-modal &amp; RS + LLMs</a:t>
            </a:r>
            <a:endParaRPr kumimoji="1" lang="zh-CN" altLang="en-US" sz="24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18B9437F-7577-65EC-616A-FF9409A85427}"/>
              </a:ext>
            </a:extLst>
          </p:cNvPr>
          <p:cNvPicPr>
            <a:picLocks noChangeAspect="1"/>
          </p:cNvPicPr>
          <p:nvPr/>
        </p:nvPicPr>
        <p:blipFill>
          <a:blip r:embed="rId3"/>
          <a:stretch>
            <a:fillRect/>
          </a:stretch>
        </p:blipFill>
        <p:spPr>
          <a:xfrm>
            <a:off x="6911678" y="1768291"/>
            <a:ext cx="5016970" cy="3561153"/>
          </a:xfrm>
          <a:prstGeom prst="rect">
            <a:avLst/>
          </a:prstGeom>
        </p:spPr>
      </p:pic>
      <p:pic>
        <p:nvPicPr>
          <p:cNvPr id="7" name="图片 6">
            <a:extLst>
              <a:ext uri="{FF2B5EF4-FFF2-40B4-BE49-F238E27FC236}">
                <a16:creationId xmlns:a16="http://schemas.microsoft.com/office/drawing/2014/main" id="{8F7703CA-C5C4-D04C-FC08-2ED5EAF93EF8}"/>
              </a:ext>
            </a:extLst>
          </p:cNvPr>
          <p:cNvPicPr>
            <a:picLocks noChangeAspect="1"/>
          </p:cNvPicPr>
          <p:nvPr/>
        </p:nvPicPr>
        <p:blipFill>
          <a:blip r:embed="rId4"/>
          <a:stretch>
            <a:fillRect/>
          </a:stretch>
        </p:blipFill>
        <p:spPr>
          <a:xfrm>
            <a:off x="288565" y="1768291"/>
            <a:ext cx="2977358" cy="3561153"/>
          </a:xfrm>
          <a:prstGeom prst="rect">
            <a:avLst/>
          </a:prstGeom>
        </p:spPr>
      </p:pic>
      <p:pic>
        <p:nvPicPr>
          <p:cNvPr id="8" name="图片 7">
            <a:extLst>
              <a:ext uri="{FF2B5EF4-FFF2-40B4-BE49-F238E27FC236}">
                <a16:creationId xmlns:a16="http://schemas.microsoft.com/office/drawing/2014/main" id="{AA157FCA-0CEE-51BF-2AC9-1925BE0DB29F}"/>
              </a:ext>
            </a:extLst>
          </p:cNvPr>
          <p:cNvPicPr>
            <a:picLocks noChangeAspect="1"/>
          </p:cNvPicPr>
          <p:nvPr/>
        </p:nvPicPr>
        <p:blipFill>
          <a:blip r:embed="rId5"/>
          <a:stretch>
            <a:fillRect/>
          </a:stretch>
        </p:blipFill>
        <p:spPr>
          <a:xfrm>
            <a:off x="3429866" y="1768291"/>
            <a:ext cx="3317868" cy="3567600"/>
          </a:xfrm>
          <a:prstGeom prst="rect">
            <a:avLst/>
          </a:prstGeom>
        </p:spPr>
      </p:pic>
    </p:spTree>
    <p:extLst>
      <p:ext uri="{BB962C8B-B14F-4D97-AF65-F5344CB8AC3E}">
        <p14:creationId xmlns:p14="http://schemas.microsoft.com/office/powerpoint/2010/main" val="399563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D. POI Recommendation</a:t>
            </a:r>
            <a:endParaRPr kumimoji="1" lang="zh-CN" altLang="en-US" sz="24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7A8DD31-D105-0396-6964-622510C0C008}"/>
              </a:ext>
            </a:extLst>
          </p:cNvPr>
          <p:cNvSpPr txBox="1"/>
          <p:nvPr/>
        </p:nvSpPr>
        <p:spPr>
          <a:xfrm>
            <a:off x="574431" y="587450"/>
            <a:ext cx="11043138" cy="1631216"/>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A Next-POI Recommender System serves in location-based services like map services (Google Maps, Baidu Maps, </a:t>
            </a:r>
            <a:r>
              <a:rPr kumimoji="1" lang="en-US" altLang="zh-CN" sz="2000" dirty="0" err="1">
                <a:latin typeface="Times New Roman" panose="02020603050405020304" pitchFamily="18" charset="0"/>
                <a:cs typeface="Times New Roman" panose="02020603050405020304" pitchFamily="18" charset="0"/>
              </a:rPr>
              <a:t>AMap</a:t>
            </a:r>
            <a:r>
              <a:rPr kumimoji="1" lang="en-US" altLang="zh-CN" sz="2000" dirty="0">
                <a:latin typeface="Times New Roman" panose="02020603050405020304" pitchFamily="18" charset="0"/>
                <a:cs typeface="Times New Roman" panose="02020603050405020304" pitchFamily="18" charset="0"/>
              </a:rPr>
              <a:t>), takeout delivery services (</a:t>
            </a:r>
            <a:r>
              <a:rPr kumimoji="1" lang="en-US" altLang="zh-CN" sz="2000" dirty="0" err="1">
                <a:latin typeface="Times New Roman" panose="02020603050405020304" pitchFamily="18" charset="0"/>
                <a:cs typeface="Times New Roman" panose="02020603050405020304" pitchFamily="18" charset="0"/>
              </a:rPr>
              <a:t>Meituan</a:t>
            </a:r>
            <a:r>
              <a:rPr kumimoji="1" lang="en-US" altLang="zh-CN" sz="2000" dirty="0">
                <a:latin typeface="Times New Roman" panose="02020603050405020304" pitchFamily="18" charset="0"/>
                <a:cs typeface="Times New Roman" panose="02020603050405020304" pitchFamily="18" charset="0"/>
              </a:rPr>
              <a:t>, </a:t>
            </a:r>
            <a:r>
              <a:rPr kumimoji="1" lang="en-US" altLang="zh-CN" sz="2000" dirty="0" err="1">
                <a:latin typeface="Times New Roman" panose="02020603050405020304" pitchFamily="18" charset="0"/>
                <a:cs typeface="Times New Roman" panose="02020603050405020304" pitchFamily="18" charset="0"/>
              </a:rPr>
              <a:t>Dianping</a:t>
            </a:r>
            <a:r>
              <a:rPr kumimoji="1" lang="en-US" altLang="zh-CN" sz="2000" dirty="0">
                <a:latin typeface="Times New Roman" panose="02020603050405020304" pitchFamily="18" charset="0"/>
                <a:cs typeface="Times New Roman" panose="02020603050405020304" pitchFamily="18" charset="0"/>
              </a:rPr>
              <a:t>), etc.</a:t>
            </a:r>
          </a:p>
          <a:p>
            <a:endParaRPr kumimoji="1" lang="en-US" altLang="zh-CN" sz="2000"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Compared</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to product recommendation, a POI recommendation algorithm focuses on the modeling of geographical information of places, and the contextual information of users’ check-ins. Here’s an example:</a:t>
            </a:r>
          </a:p>
        </p:txBody>
      </p:sp>
      <p:pic>
        <p:nvPicPr>
          <p:cNvPr id="10" name="图片 9">
            <a:extLst>
              <a:ext uri="{FF2B5EF4-FFF2-40B4-BE49-F238E27FC236}">
                <a16:creationId xmlns:a16="http://schemas.microsoft.com/office/drawing/2014/main" id="{34EAD756-9E75-A4AC-FD50-6ED542B5614B}"/>
              </a:ext>
            </a:extLst>
          </p:cNvPr>
          <p:cNvPicPr>
            <a:picLocks noChangeAspect="1"/>
          </p:cNvPicPr>
          <p:nvPr/>
        </p:nvPicPr>
        <p:blipFill>
          <a:blip r:embed="rId3"/>
          <a:stretch>
            <a:fillRect/>
          </a:stretch>
        </p:blipFill>
        <p:spPr>
          <a:xfrm>
            <a:off x="1443668" y="2218666"/>
            <a:ext cx="9304663" cy="3760103"/>
          </a:xfrm>
          <a:prstGeom prst="rect">
            <a:avLst/>
          </a:prstGeom>
        </p:spPr>
      </p:pic>
    </p:spTree>
    <p:extLst>
      <p:ext uri="{BB962C8B-B14F-4D97-AF65-F5344CB8AC3E}">
        <p14:creationId xmlns:p14="http://schemas.microsoft.com/office/powerpoint/2010/main" val="38268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48442E61-2425-9618-619D-A2C3E8842303}"/>
              </a:ext>
            </a:extLst>
          </p:cNvPr>
          <p:cNvSpPr txBox="1"/>
          <p:nvPr/>
        </p:nvSpPr>
        <p:spPr>
          <a:xfrm>
            <a:off x="574431" y="461665"/>
            <a:ext cx="11043138" cy="400110"/>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Transformer</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was proposed by Google, and has been applied to many domains.</a:t>
            </a:r>
          </a:p>
        </p:txBody>
      </p:sp>
      <p:pic>
        <p:nvPicPr>
          <p:cNvPr id="1026" name="Picture 2" descr="在这里插入图片描述">
            <a:extLst>
              <a:ext uri="{FF2B5EF4-FFF2-40B4-BE49-F238E27FC236}">
                <a16:creationId xmlns:a16="http://schemas.microsoft.com/office/drawing/2014/main" id="{58756605-CCCA-1399-533A-3587FF676D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9" r="24266"/>
          <a:stretch/>
        </p:blipFill>
        <p:spPr bwMode="auto">
          <a:xfrm>
            <a:off x="3311769" y="861775"/>
            <a:ext cx="5568461" cy="52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36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6D69DE94-0341-6D4C-3E02-29137709F135}"/>
              </a:ext>
            </a:extLst>
          </p:cNvPr>
          <p:cNvPicPr>
            <a:picLocks noChangeAspect="1"/>
          </p:cNvPicPr>
          <p:nvPr/>
        </p:nvPicPr>
        <p:blipFill>
          <a:blip r:embed="rId3"/>
          <a:stretch>
            <a:fillRect/>
          </a:stretch>
        </p:blipFill>
        <p:spPr>
          <a:xfrm>
            <a:off x="2209800" y="2700955"/>
            <a:ext cx="7772400" cy="3695380"/>
          </a:xfrm>
          <a:prstGeom prst="rect">
            <a:avLst/>
          </a:prstGeom>
        </p:spPr>
      </p:pic>
      <p:sp>
        <p:nvSpPr>
          <p:cNvPr id="8" name="文本框 7">
            <a:extLst>
              <a:ext uri="{FF2B5EF4-FFF2-40B4-BE49-F238E27FC236}">
                <a16:creationId xmlns:a16="http://schemas.microsoft.com/office/drawing/2014/main" id="{10EF9E03-3A78-3927-372F-FC76DDEFEF33}"/>
              </a:ext>
            </a:extLst>
          </p:cNvPr>
          <p:cNvSpPr txBox="1"/>
          <p:nvPr/>
        </p:nvSpPr>
        <p:spPr>
          <a:xfrm>
            <a:off x="574431" y="461665"/>
            <a:ext cx="11043138" cy="2554545"/>
          </a:xfrm>
          <a:prstGeom prst="rect">
            <a:avLst/>
          </a:prstGeom>
          <a:noFill/>
        </p:spPr>
        <p:txBody>
          <a:bodyPr wrap="square" rtlCol="0">
            <a:spAutoFit/>
          </a:bodyPr>
          <a:lstStyle/>
          <a:p>
            <a:r>
              <a:rPr kumimoji="1" lang="en-US" altLang="zh-CN" sz="2000" dirty="0" err="1">
                <a:latin typeface="Times New Roman" panose="02020603050405020304" pitchFamily="18" charset="0"/>
                <a:cs typeface="Times New Roman" panose="02020603050405020304" pitchFamily="18" charset="0"/>
              </a:rPr>
              <a:t>CoT</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is </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a technique widely used in Large Language Models (LLMs). In such models, </a:t>
            </a:r>
            <a:r>
              <a:rPr lang="en" altLang="zh-CN" sz="2000" b="0" i="0" u="none" strike="noStrike" dirty="0" err="1">
                <a:solidFill>
                  <a:srgbClr val="1F2328"/>
                </a:solidFill>
                <a:effectLst/>
                <a:highlight>
                  <a:srgbClr val="FFFFFF"/>
                </a:highlight>
                <a:latin typeface="Times New Roman" panose="02020603050405020304" pitchFamily="18" charset="0"/>
                <a:cs typeface="Times New Roman" panose="02020603050405020304" pitchFamily="18" charset="0"/>
              </a:rPr>
              <a:t>CoT</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can help them better understand and handle complex tasks, such as reasoning and explanation.</a:t>
            </a:r>
          </a:p>
          <a:p>
            <a:pPr algn="l" fontAlgn="base"/>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Specifically, </a:t>
            </a:r>
            <a:r>
              <a:rPr lang="en" altLang="zh-CN" sz="2000" b="0" i="0" u="none" strike="noStrike" dirty="0" err="1">
                <a:solidFill>
                  <a:srgbClr val="1F2328"/>
                </a:solidFill>
                <a:effectLst/>
                <a:highlight>
                  <a:srgbClr val="FFFFFF"/>
                </a:highlight>
                <a:latin typeface="Times New Roman" panose="02020603050405020304" pitchFamily="18" charset="0"/>
                <a:cs typeface="Times New Roman" panose="02020603050405020304" pitchFamily="18" charset="0"/>
              </a:rPr>
              <a:t>CoT</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guides the model to go through a series of intermediate steps before generating an answer, thereby enabling the model to produce more reasonable and accurate responses. When dealing with questions that require reasoning or explanation, the model first generates a series of intermediate steps, which form a “Chain of Thought,” and then generates the final answer based on these intermediate steps.</a:t>
            </a:r>
            <a:br>
              <a:rPr lang="en" altLang="zh-CN" sz="2000" dirty="0">
                <a:latin typeface="Times New Roman" panose="02020603050405020304" pitchFamily="18" charset="0"/>
                <a:cs typeface="Times New Roman" panose="02020603050405020304" pitchFamily="18" charset="0"/>
              </a:rPr>
            </a:br>
            <a:endParaRPr kumimoji="1"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79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4B0CA3B-9974-7AE9-0EC3-822BFBCF2EC8}"/>
              </a:ext>
            </a:extLst>
          </p:cNvPr>
          <p:cNvPicPr>
            <a:picLocks noChangeAspect="1"/>
          </p:cNvPicPr>
          <p:nvPr/>
        </p:nvPicPr>
        <p:blipFill>
          <a:blip r:embed="rId3"/>
          <a:stretch>
            <a:fillRect/>
          </a:stretch>
        </p:blipFill>
        <p:spPr>
          <a:xfrm>
            <a:off x="2504527" y="667565"/>
            <a:ext cx="2072171" cy="4484389"/>
          </a:xfrm>
          <a:prstGeom prst="rect">
            <a:avLst/>
          </a:prstGeom>
        </p:spPr>
      </p:pic>
      <p:pic>
        <p:nvPicPr>
          <p:cNvPr id="5" name="图片 4">
            <a:extLst>
              <a:ext uri="{FF2B5EF4-FFF2-40B4-BE49-F238E27FC236}">
                <a16:creationId xmlns:a16="http://schemas.microsoft.com/office/drawing/2014/main" id="{8F83BE91-7959-5814-0A15-577BA078ADE0}"/>
              </a:ext>
            </a:extLst>
          </p:cNvPr>
          <p:cNvPicPr>
            <a:picLocks noChangeAspect="1"/>
          </p:cNvPicPr>
          <p:nvPr/>
        </p:nvPicPr>
        <p:blipFill>
          <a:blip r:embed="rId4"/>
          <a:stretch>
            <a:fillRect/>
          </a:stretch>
        </p:blipFill>
        <p:spPr>
          <a:xfrm>
            <a:off x="5085898" y="667565"/>
            <a:ext cx="2072170" cy="4484389"/>
          </a:xfrm>
          <a:prstGeom prst="rect">
            <a:avLst/>
          </a:prstGeom>
        </p:spPr>
      </p:pic>
      <p:pic>
        <p:nvPicPr>
          <p:cNvPr id="7" name="图片 6">
            <a:extLst>
              <a:ext uri="{FF2B5EF4-FFF2-40B4-BE49-F238E27FC236}">
                <a16:creationId xmlns:a16="http://schemas.microsoft.com/office/drawing/2014/main" id="{D7A8F693-9DEE-839F-D205-9FBA1DCD8041}"/>
              </a:ext>
            </a:extLst>
          </p:cNvPr>
          <p:cNvPicPr>
            <a:picLocks noChangeAspect="1"/>
          </p:cNvPicPr>
          <p:nvPr/>
        </p:nvPicPr>
        <p:blipFill>
          <a:blip r:embed="rId5"/>
          <a:stretch>
            <a:fillRect/>
          </a:stretch>
        </p:blipFill>
        <p:spPr>
          <a:xfrm>
            <a:off x="7618970" y="667564"/>
            <a:ext cx="2068503" cy="4484389"/>
          </a:xfrm>
          <a:prstGeom prst="rect">
            <a:avLst/>
          </a:prstGeom>
        </p:spPr>
      </p:pic>
      <p:sp>
        <p:nvSpPr>
          <p:cNvPr id="9" name="文本框 8">
            <a:extLst>
              <a:ext uri="{FF2B5EF4-FFF2-40B4-BE49-F238E27FC236}">
                <a16:creationId xmlns:a16="http://schemas.microsoft.com/office/drawing/2014/main" id="{C9C4629B-C587-3DD3-83A0-C8C30AF6E8EE}"/>
              </a:ext>
            </a:extLst>
          </p:cNvPr>
          <p:cNvSpPr txBox="1"/>
          <p:nvPr/>
        </p:nvSpPr>
        <p:spPr>
          <a:xfrm>
            <a:off x="2392917" y="5151953"/>
            <a:ext cx="7458132"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Here are three examples of how recommender systems affect our Internet lives</a:t>
            </a:r>
            <a:endParaRPr kumimoji="1"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A884316-E375-A00B-0C46-680363163944}"/>
              </a:ext>
            </a:extLst>
          </p:cNvPr>
          <p:cNvSpPr txBox="1"/>
          <p:nvPr/>
        </p:nvSpPr>
        <p:spPr>
          <a:xfrm>
            <a:off x="0" y="0"/>
            <a:ext cx="982320"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Teaser</a:t>
            </a:r>
            <a:endParaRPr kumimoji="1"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24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3851E3E8-9041-6823-ECFF-7159D178D9EF}"/>
              </a:ext>
            </a:extLst>
          </p:cNvPr>
          <p:cNvPicPr>
            <a:picLocks noChangeAspect="1"/>
          </p:cNvPicPr>
          <p:nvPr/>
        </p:nvPicPr>
        <p:blipFill>
          <a:blip r:embed="rId3"/>
          <a:stretch>
            <a:fillRect/>
          </a:stretch>
        </p:blipFill>
        <p:spPr>
          <a:xfrm>
            <a:off x="0" y="461665"/>
            <a:ext cx="6245252" cy="4373192"/>
          </a:xfrm>
          <a:prstGeom prst="rect">
            <a:avLst/>
          </a:prstGeom>
        </p:spPr>
      </p:pic>
      <p:pic>
        <p:nvPicPr>
          <p:cNvPr id="3" name="图片 2">
            <a:extLst>
              <a:ext uri="{FF2B5EF4-FFF2-40B4-BE49-F238E27FC236}">
                <a16:creationId xmlns:a16="http://schemas.microsoft.com/office/drawing/2014/main" id="{6AAA7821-B48E-B8C6-C354-90B67ECD9607}"/>
              </a:ext>
            </a:extLst>
          </p:cNvPr>
          <p:cNvPicPr>
            <a:picLocks noChangeAspect="1"/>
          </p:cNvPicPr>
          <p:nvPr/>
        </p:nvPicPr>
        <p:blipFill>
          <a:blip r:embed="rId4"/>
          <a:stretch>
            <a:fillRect/>
          </a:stretch>
        </p:blipFill>
        <p:spPr>
          <a:xfrm>
            <a:off x="6096000" y="461665"/>
            <a:ext cx="6096000" cy="3429955"/>
          </a:xfrm>
          <a:prstGeom prst="rect">
            <a:avLst/>
          </a:prstGeom>
        </p:spPr>
      </p:pic>
      <p:pic>
        <p:nvPicPr>
          <p:cNvPr id="6" name="图片 5">
            <a:extLst>
              <a:ext uri="{FF2B5EF4-FFF2-40B4-BE49-F238E27FC236}">
                <a16:creationId xmlns:a16="http://schemas.microsoft.com/office/drawing/2014/main" id="{69F78CE0-F63B-7F55-32B3-2E8209CBC4D7}"/>
              </a:ext>
            </a:extLst>
          </p:cNvPr>
          <p:cNvPicPr>
            <a:picLocks noChangeAspect="1"/>
          </p:cNvPicPr>
          <p:nvPr/>
        </p:nvPicPr>
        <p:blipFill>
          <a:blip r:embed="rId5"/>
          <a:stretch>
            <a:fillRect/>
          </a:stretch>
        </p:blipFill>
        <p:spPr>
          <a:xfrm>
            <a:off x="6411875" y="3890665"/>
            <a:ext cx="5613501" cy="2967335"/>
          </a:xfrm>
          <a:prstGeom prst="rect">
            <a:avLst/>
          </a:prstGeom>
        </p:spPr>
      </p:pic>
    </p:spTree>
    <p:extLst>
      <p:ext uri="{BB962C8B-B14F-4D97-AF65-F5344CB8AC3E}">
        <p14:creationId xmlns:p14="http://schemas.microsoft.com/office/powerpoint/2010/main" val="2026489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045B914A-187E-9F73-37D8-8022A4796DB2}"/>
              </a:ext>
            </a:extLst>
          </p:cNvPr>
          <p:cNvPicPr>
            <a:picLocks noChangeAspect="1"/>
          </p:cNvPicPr>
          <p:nvPr/>
        </p:nvPicPr>
        <p:blipFill>
          <a:blip r:embed="rId3"/>
          <a:stretch>
            <a:fillRect/>
          </a:stretch>
        </p:blipFill>
        <p:spPr>
          <a:xfrm>
            <a:off x="0" y="622212"/>
            <a:ext cx="6096000" cy="4201098"/>
          </a:xfrm>
          <a:prstGeom prst="rect">
            <a:avLst/>
          </a:prstGeom>
        </p:spPr>
      </p:pic>
      <p:pic>
        <p:nvPicPr>
          <p:cNvPr id="7" name="图片 6">
            <a:extLst>
              <a:ext uri="{FF2B5EF4-FFF2-40B4-BE49-F238E27FC236}">
                <a16:creationId xmlns:a16="http://schemas.microsoft.com/office/drawing/2014/main" id="{4B768293-0AB5-5213-8FE7-3E4B5C66FFC0}"/>
              </a:ext>
            </a:extLst>
          </p:cNvPr>
          <p:cNvPicPr>
            <a:picLocks noChangeAspect="1"/>
          </p:cNvPicPr>
          <p:nvPr/>
        </p:nvPicPr>
        <p:blipFill>
          <a:blip r:embed="rId4"/>
          <a:stretch>
            <a:fillRect/>
          </a:stretch>
        </p:blipFill>
        <p:spPr>
          <a:xfrm>
            <a:off x="5788268" y="868291"/>
            <a:ext cx="6403732" cy="3955019"/>
          </a:xfrm>
          <a:prstGeom prst="rect">
            <a:avLst/>
          </a:prstGeom>
        </p:spPr>
      </p:pic>
      <p:sp>
        <p:nvSpPr>
          <p:cNvPr id="8" name="文本框 7">
            <a:extLst>
              <a:ext uri="{FF2B5EF4-FFF2-40B4-BE49-F238E27FC236}">
                <a16:creationId xmlns:a16="http://schemas.microsoft.com/office/drawing/2014/main" id="{F1B5DEC2-B924-D6DA-919F-6BF41703848D}"/>
              </a:ext>
            </a:extLst>
          </p:cNvPr>
          <p:cNvSpPr txBox="1"/>
          <p:nvPr/>
        </p:nvSpPr>
        <p:spPr>
          <a:xfrm>
            <a:off x="167357" y="5029881"/>
            <a:ext cx="11748418" cy="1323439"/>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However, in the prompt process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above, the LLM just memorizes the instructions, but didn’t update its parameters.</a:t>
            </a:r>
          </a:p>
          <a:p>
            <a:endParaRPr kumimoji="1" lang="en-US" altLang="zh-CN" sz="2000"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If you want to fine-tune a general LLM to adapt to downstream tasks, you can partially fine-tune it with instruction tuning, which allows the LLM to learn new knowledge in a supervised manner.</a:t>
            </a:r>
            <a:endParaRPr kumimoji="1"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622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endParaRPr kumimoji="1" lang="zh-CN" altLang="en-US" sz="2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1B5DEC2-B924-D6DA-919F-6BF41703848D}"/>
              </a:ext>
            </a:extLst>
          </p:cNvPr>
          <p:cNvSpPr txBox="1"/>
          <p:nvPr/>
        </p:nvSpPr>
        <p:spPr>
          <a:xfrm>
            <a:off x="221791" y="772206"/>
            <a:ext cx="11748418" cy="4093428"/>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Here’s an example:</a:t>
            </a:r>
          </a:p>
          <a:p>
            <a:pPr algn="l" fontAlgn="base"/>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The instruction format typically includes </a:t>
            </a:r>
            <a:r>
              <a:rPr lang="en" altLang="zh-CN" sz="2000" b="0" i="0" u="none" strike="noStrike" dirty="0">
                <a:solidFill>
                  <a:srgbClr val="FF0000"/>
                </a:solidFill>
                <a:effectLst/>
                <a:highlight>
                  <a:srgbClr val="FFFFFF"/>
                </a:highlight>
                <a:latin typeface="Times New Roman" panose="02020603050405020304" pitchFamily="18" charset="0"/>
                <a:cs typeface="Times New Roman" panose="02020603050405020304" pitchFamily="18" charset="0"/>
              </a:rPr>
              <a:t>a task description</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a pair of </a:t>
            </a:r>
            <a:r>
              <a:rPr lang="en" altLang="zh-CN" sz="2000" b="0" i="0" u="none" strike="noStrike" dirty="0">
                <a:solidFill>
                  <a:srgbClr val="FF0000"/>
                </a:solidFill>
                <a:effectLst/>
                <a:highlight>
                  <a:srgbClr val="FFFFFF"/>
                </a:highlight>
                <a:latin typeface="Times New Roman" panose="02020603050405020304" pitchFamily="18" charset="0"/>
                <a:cs typeface="Times New Roman" panose="02020603050405020304" pitchFamily="18" charset="0"/>
              </a:rPr>
              <a:t>input and output</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and </a:t>
            </a:r>
            <a:r>
              <a:rPr lang="en" altLang="zh-CN" sz="2000" b="0" i="0" u="none" strike="noStrike" dirty="0">
                <a:solidFill>
                  <a:schemeClr val="accent5"/>
                </a:solidFill>
                <a:effectLst/>
                <a:highlight>
                  <a:srgbClr val="FFFFFF"/>
                </a:highlight>
                <a:latin typeface="Times New Roman" panose="02020603050405020304" pitchFamily="18" charset="0"/>
                <a:cs typeface="Times New Roman" panose="02020603050405020304" pitchFamily="18" charset="0"/>
              </a:rPr>
              <a:t>examples</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(optional).</a:t>
            </a:r>
          </a:p>
          <a:p>
            <a:pPr algn="l" fontAlgn="base"/>
            <a:endPar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endParaRPr>
          </a:p>
          <a:p>
            <a:pPr algn="l" fontAlgn="base"/>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For example, “Please answer the following question: What is the capital city of China?”, Response: “The capital city of China is Beijing”, where “Please answer the following question:” is the task description, “What is the capital city of China?” is the input, and “The capital city of China is Beijing” is the output.</a:t>
            </a:r>
          </a:p>
          <a:p>
            <a:pPr algn="l" fontAlgn="base"/>
            <a:endParaRPr lang="en" altLang="zh-CN" sz="2000" dirty="0">
              <a:solidFill>
                <a:srgbClr val="1F2328"/>
              </a:solidFill>
              <a:highlight>
                <a:srgbClr val="FFFFFF"/>
              </a:highlight>
              <a:latin typeface="Times New Roman" panose="02020603050405020304" pitchFamily="18" charset="0"/>
              <a:cs typeface="Times New Roman" panose="02020603050405020304" pitchFamily="18" charset="0"/>
            </a:endParaRPr>
          </a:p>
          <a:p>
            <a:pPr algn="l" fontAlgn="base"/>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Another example: “Please translate the following English to Chinese, input example: The capital city of China is Beijing, output example: </a:t>
            </a:r>
            <a:r>
              <a:rPr lang="zh-CN" altLang="en" sz="2000" b="0" i="0" u="none" strike="noStrike" dirty="0">
                <a:solidFill>
                  <a:srgbClr val="1F2328"/>
                </a:solidFill>
                <a:effectLst/>
                <a:highlight>
                  <a:srgbClr val="FFFFFF"/>
                </a:highlight>
                <a:latin typeface="SimSun" panose="02010600030101010101" pitchFamily="2" charset="-122"/>
                <a:ea typeface="SimSun" panose="02010600030101010101" pitchFamily="2" charset="-122"/>
                <a:cs typeface="Times New Roman" panose="02020603050405020304" pitchFamily="18" charset="0"/>
              </a:rPr>
              <a:t>中国的</a:t>
            </a:r>
            <a:r>
              <a:rPr lang="zh-CN" altLang="en-US" sz="2000" b="0" i="0" u="none" strike="noStrike" dirty="0">
                <a:solidFill>
                  <a:srgbClr val="1F2328"/>
                </a:solidFill>
                <a:effectLst/>
                <a:highlight>
                  <a:srgbClr val="FFFFFF"/>
                </a:highlight>
                <a:latin typeface="SimSun" panose="02010600030101010101" pitchFamily="2" charset="-122"/>
                <a:ea typeface="SimSun" panose="02010600030101010101" pitchFamily="2" charset="-122"/>
                <a:cs typeface="Times New Roman" panose="02020603050405020304" pitchFamily="18" charset="0"/>
              </a:rPr>
              <a:t>首都是北京</a:t>
            </a:r>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 </a:t>
            </a:r>
          </a:p>
          <a:p>
            <a:pPr algn="l" fontAlgn="base"/>
            <a:endParaRPr lang="en" altLang="zh-CN" sz="2000" dirty="0">
              <a:solidFill>
                <a:srgbClr val="1F2328"/>
              </a:solidFill>
              <a:highlight>
                <a:srgbClr val="FFFFFF"/>
              </a:highlight>
              <a:latin typeface="Times New Roman" panose="02020603050405020304" pitchFamily="18" charset="0"/>
              <a:cs typeface="Times New Roman" panose="02020603050405020304" pitchFamily="18" charset="0"/>
            </a:endParaRPr>
          </a:p>
          <a:p>
            <a:pPr algn="l" fontAlgn="base"/>
            <a:r>
              <a:rPr lang="en" altLang="zh-CN" sz="2000" b="0" i="0" u="none" strike="noStrike" dirty="0">
                <a:solidFill>
                  <a:srgbClr val="1F2328"/>
                </a:solidFill>
                <a:effectLst/>
                <a:highlight>
                  <a:srgbClr val="FFFFFF"/>
                </a:highlight>
                <a:latin typeface="Times New Roman" panose="02020603050405020304" pitchFamily="18" charset="0"/>
                <a:cs typeface="Times New Roman" panose="02020603050405020304" pitchFamily="18" charset="0"/>
              </a:rPr>
              <a:t>Instruction Tuning can help LLMs have better reasoning abilities, thus demonstrating excellent generalization to unseen tasks. That is to say, even if the instructions for fine-tuning do not design related tasks, the performance of the large model on new tasks will be better than before fine-tuning.</a:t>
            </a:r>
          </a:p>
        </p:txBody>
      </p:sp>
    </p:spTree>
    <p:extLst>
      <p:ext uri="{BB962C8B-B14F-4D97-AF65-F5344CB8AC3E}">
        <p14:creationId xmlns:p14="http://schemas.microsoft.com/office/powerpoint/2010/main" val="1221579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REFERENCES</a:t>
            </a:r>
            <a:endParaRPr kumimoji="1" lang="zh-CN" altLang="en-US" sz="24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A3A1E33-0FF3-64B4-717C-7388C29CC346}"/>
              </a:ext>
            </a:extLst>
          </p:cNvPr>
          <p:cNvSpPr txBox="1"/>
          <p:nvPr/>
        </p:nvSpPr>
        <p:spPr>
          <a:xfrm>
            <a:off x="574431" y="587450"/>
            <a:ext cx="11043138" cy="4122732"/>
          </a:xfrm>
          <a:prstGeom prst="rect">
            <a:avLst/>
          </a:prstGeom>
          <a:noFill/>
        </p:spPr>
        <p:txBody>
          <a:bodyPr wrap="square" rtlCol="0">
            <a:spAutoFit/>
          </a:bodyPr>
          <a:lstStyle/>
          <a:p>
            <a:pPr>
              <a:lnSpc>
                <a:spcPct val="120000"/>
              </a:lnSpc>
            </a:pP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Gao C, Zheng Y, Li N, et al. A survey of graph neural networks for recommender systems: Challenges, methods, and directions[J]. ACM Transactions on Recommender Systems, 2023, 1(1): 1-51.</a:t>
            </a:r>
          </a:p>
          <a:p>
            <a:pPr>
              <a:lnSpc>
                <a:spcPct val="120000"/>
              </a:lnSpc>
            </a:pP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 Chai Z, Chen Z, Li C, et al. User-aware multi-interest learning for candidate matching in recommenders[C]//Proceedings of the 45th International ACM SIGIR Conference on Research and Development in Information Retrieval. 2022: 1326-1335.</a:t>
            </a:r>
          </a:p>
          <a:p>
            <a:pPr>
              <a:lnSpc>
                <a:spcPct val="120000"/>
              </a:lnSpc>
            </a:pP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[3] Tian Y, Chang J, </a:t>
            </a:r>
            <a:r>
              <a:rPr lang="en-US" altLang="zh-CN"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Niu</a:t>
            </a: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Y, et al. When multi-level meets multi-interest: A multi-grained neural model for sequential recommendation[C]//Proceedings of the 45th International ACM SIGIR Conference on Research and Development in Information Retrieval. 2022: 1632-1641.</a:t>
            </a:r>
          </a:p>
          <a:p>
            <a:pPr>
              <a:lnSpc>
                <a:spcPct val="120000"/>
              </a:lnSpc>
            </a:pP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[4] Tao W, Li Y, Li L, et al. </a:t>
            </a:r>
            <a:r>
              <a:rPr lang="en-US" altLang="zh-CN"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SMINet</a:t>
            </a:r>
            <a:r>
              <a:rPr lang="en-US" altLang="zh-CN"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State-Aware Multi-Aspect Interests Representation Network for Cold-Start Users Recommendation[C]//Proceedings of the AAAI conference on artificial intelligence. 2022, 36(8): 8476-8484.</a:t>
            </a:r>
          </a:p>
        </p:txBody>
      </p:sp>
    </p:spTree>
    <p:extLst>
      <p:ext uri="{BB962C8B-B14F-4D97-AF65-F5344CB8AC3E}">
        <p14:creationId xmlns:p14="http://schemas.microsoft.com/office/powerpoint/2010/main" val="391562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1130A32-FD55-37E7-976D-3EF9B6872E2F}"/>
              </a:ext>
            </a:extLst>
          </p:cNvPr>
          <p:cNvSpPr txBox="1"/>
          <p:nvPr/>
        </p:nvSpPr>
        <p:spPr>
          <a:xfrm>
            <a:off x="454855" y="459421"/>
            <a:ext cx="11282289" cy="3539430"/>
          </a:xfrm>
          <a:prstGeom prst="rect">
            <a:avLst/>
          </a:prstGeom>
          <a:noFill/>
        </p:spPr>
        <p:txBody>
          <a:bodyPr wrap="square" rtlCol="0">
            <a:spAutoFit/>
          </a:bodyPr>
          <a:lstStyle/>
          <a:p>
            <a:r>
              <a:rPr kumimoji="1" lang="en-US" altLang="zh-CN" sz="3200" dirty="0">
                <a:latin typeface="Times New Roman" panose="02020603050405020304" pitchFamily="18" charset="0"/>
                <a:cs typeface="Times New Roman" panose="02020603050405020304" pitchFamily="18" charset="0"/>
              </a:rPr>
              <a:t>Outline</a:t>
            </a:r>
          </a:p>
          <a:p>
            <a:endParaRPr kumimoji="1" lang="en-US" altLang="zh-CN" sz="2400" dirty="0">
              <a:latin typeface="Times New Roman" panose="02020603050405020304" pitchFamily="18" charset="0"/>
              <a:cs typeface="Times New Roman" panose="02020603050405020304" pitchFamily="18" charset="0"/>
            </a:endParaRPr>
          </a:p>
          <a:p>
            <a:r>
              <a:rPr kumimoji="1" lang="en-US" altLang="zh-CN" sz="2400" dirty="0">
                <a:latin typeface="Times New Roman" panose="02020603050405020304" pitchFamily="18" charset="0"/>
                <a:cs typeface="Times New Roman" panose="02020603050405020304" pitchFamily="18" charset="0"/>
              </a:rPr>
              <a:t>A. Introduction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to a Recommender System (RS)</a:t>
            </a:r>
          </a:p>
          <a:p>
            <a:r>
              <a:rPr kumimoji="1" lang="en-US" altLang="zh-CN" sz="2400" dirty="0">
                <a:latin typeface="Times New Roman" panose="02020603050405020304" pitchFamily="18" charset="0"/>
                <a:cs typeface="Times New Roman" panose="02020603050405020304" pitchFamily="18" charset="0"/>
              </a:rPr>
              <a:t>B. How We Can Build a User-centric RS</a:t>
            </a:r>
          </a:p>
          <a:p>
            <a:r>
              <a:rPr kumimoji="1" lang="en-US" altLang="zh-CN" sz="2400" dirty="0">
                <a:latin typeface="Times New Roman" panose="02020603050405020304" pitchFamily="18" charset="0"/>
                <a:cs typeface="Times New Roman" panose="02020603050405020304" pitchFamily="18" charset="0"/>
              </a:rPr>
              <a:t>C. RS + Multi-modal &amp; RS + LLMs</a:t>
            </a:r>
          </a:p>
          <a:p>
            <a:r>
              <a:rPr kumimoji="1" lang="en-US" altLang="zh-CN" sz="2400" dirty="0">
                <a:latin typeface="Times New Roman" panose="02020603050405020304" pitchFamily="18" charset="0"/>
                <a:cs typeface="Times New Roman" panose="02020603050405020304" pitchFamily="18" charset="0"/>
              </a:rPr>
              <a:t>D. POI Recommendation</a:t>
            </a:r>
          </a:p>
          <a:p>
            <a:r>
              <a:rPr kumimoji="1" lang="en-US" altLang="zh-CN" sz="2400" dirty="0">
                <a:latin typeface="Times New Roman" panose="02020603050405020304" pitchFamily="18" charset="0"/>
                <a:cs typeface="Times New Roman" panose="02020603050405020304" pitchFamily="18" charset="0"/>
              </a:rPr>
              <a:t>E. Transformer &amp; Chain of Thought (</a:t>
            </a:r>
            <a:r>
              <a:rPr kumimoji="1" lang="en-US" altLang="zh-CN" sz="2400" dirty="0" err="1">
                <a:latin typeface="Times New Roman" panose="02020603050405020304" pitchFamily="18" charset="0"/>
                <a:cs typeface="Times New Roman" panose="02020603050405020304" pitchFamily="18" charset="0"/>
              </a:rPr>
              <a:t>CoT</a:t>
            </a:r>
            <a:r>
              <a:rPr kumimoji="1" lang="en-US" altLang="zh-CN" sz="2400" dirty="0">
                <a:latin typeface="Times New Roman" panose="02020603050405020304" pitchFamily="18" charset="0"/>
                <a:cs typeface="Times New Roman" panose="02020603050405020304" pitchFamily="18" charset="0"/>
              </a:rPr>
              <a:t>)</a:t>
            </a:r>
          </a:p>
          <a:p>
            <a:endParaRPr kumimoji="1" lang="en-US" altLang="zh-CN" sz="2400" dirty="0">
              <a:latin typeface="Times New Roman" panose="02020603050405020304" pitchFamily="18" charset="0"/>
              <a:cs typeface="Times New Roman" panose="02020603050405020304" pitchFamily="18" charset="0"/>
            </a:endParaRPr>
          </a:p>
          <a:p>
            <a:r>
              <a:rPr kumimoji="1" lang="en-US" altLang="zh-CN" sz="2400" dirty="0">
                <a:latin typeface="Times New Roman" panose="02020603050405020304" pitchFamily="18" charset="0"/>
                <a:cs typeface="Times New Roman" panose="02020603050405020304" pitchFamily="18" charset="0"/>
              </a:rPr>
              <a:t>REFERENCES</a:t>
            </a:r>
          </a:p>
        </p:txBody>
      </p:sp>
    </p:spTree>
    <p:extLst>
      <p:ext uri="{BB962C8B-B14F-4D97-AF65-F5344CB8AC3E}">
        <p14:creationId xmlns:p14="http://schemas.microsoft.com/office/powerpoint/2010/main" val="379260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A. Introduction to a Recommender System (RS)</a:t>
            </a:r>
            <a:endParaRPr kumimoji="1" lang="zh-CN" altLang="en-US" sz="24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9C75B0A4-0EEC-4473-E5AC-7A5498021709}"/>
              </a:ext>
            </a:extLst>
          </p:cNvPr>
          <p:cNvPicPr>
            <a:picLocks noChangeAspect="1"/>
          </p:cNvPicPr>
          <p:nvPr/>
        </p:nvPicPr>
        <p:blipFill>
          <a:blip r:embed="rId3"/>
          <a:stretch>
            <a:fillRect/>
          </a:stretch>
        </p:blipFill>
        <p:spPr>
          <a:xfrm>
            <a:off x="3471844" y="1567352"/>
            <a:ext cx="5248312" cy="1904512"/>
          </a:xfrm>
          <a:prstGeom prst="rect">
            <a:avLst/>
          </a:prstGeom>
        </p:spPr>
      </p:pic>
      <p:sp>
        <p:nvSpPr>
          <p:cNvPr id="6" name="文本框 5">
            <a:extLst>
              <a:ext uri="{FF2B5EF4-FFF2-40B4-BE49-F238E27FC236}">
                <a16:creationId xmlns:a16="http://schemas.microsoft.com/office/drawing/2014/main" id="{A37281AE-B852-9D3C-74E6-756EA70E22BA}"/>
              </a:ext>
            </a:extLst>
          </p:cNvPr>
          <p:cNvSpPr txBox="1"/>
          <p:nvPr/>
        </p:nvSpPr>
        <p:spPr>
          <a:xfrm>
            <a:off x="574431" y="630314"/>
            <a:ext cx="11043138" cy="707886"/>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Here’s a figure depicting how a recommender system works. The key is to model users’ interests from limited interactions.</a:t>
            </a:r>
          </a:p>
        </p:txBody>
      </p:sp>
    </p:spTree>
    <p:extLst>
      <p:ext uri="{BB962C8B-B14F-4D97-AF65-F5344CB8AC3E}">
        <p14:creationId xmlns:p14="http://schemas.microsoft.com/office/powerpoint/2010/main" val="244922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A. Introduction to a Recommender System (RS)</a:t>
            </a:r>
            <a:endParaRPr kumimoji="1" lang="zh-CN" altLang="en-US" sz="24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37281AE-B852-9D3C-74E6-756EA70E22BA}"/>
              </a:ext>
            </a:extLst>
          </p:cNvPr>
          <p:cNvSpPr txBox="1"/>
          <p:nvPr/>
        </p:nvSpPr>
        <p:spPr>
          <a:xfrm>
            <a:off x="574431" y="587450"/>
            <a:ext cx="11043138" cy="707886"/>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Due to the large amount of items in the item pool, the RS usually adopts a two- or three-stage matching &amp; rank (&amp; re-rank) strategy to filter out items.</a:t>
            </a:r>
          </a:p>
        </p:txBody>
      </p:sp>
      <p:pic>
        <p:nvPicPr>
          <p:cNvPr id="8" name="图片 7">
            <a:extLst>
              <a:ext uri="{FF2B5EF4-FFF2-40B4-BE49-F238E27FC236}">
                <a16:creationId xmlns:a16="http://schemas.microsoft.com/office/drawing/2014/main" id="{17B781A2-EFAB-1008-9976-663C88B76F76}"/>
              </a:ext>
            </a:extLst>
          </p:cNvPr>
          <p:cNvPicPr>
            <a:picLocks noChangeAspect="1"/>
          </p:cNvPicPr>
          <p:nvPr/>
        </p:nvPicPr>
        <p:blipFill>
          <a:blip r:embed="rId2"/>
          <a:stretch>
            <a:fillRect/>
          </a:stretch>
        </p:blipFill>
        <p:spPr>
          <a:xfrm>
            <a:off x="2597150" y="1421121"/>
            <a:ext cx="6997700" cy="2844800"/>
          </a:xfrm>
          <a:prstGeom prst="rect">
            <a:avLst/>
          </a:prstGeom>
        </p:spPr>
      </p:pic>
      <p:sp>
        <p:nvSpPr>
          <p:cNvPr id="3" name="文本框 2">
            <a:extLst>
              <a:ext uri="{FF2B5EF4-FFF2-40B4-BE49-F238E27FC236}">
                <a16:creationId xmlns:a16="http://schemas.microsoft.com/office/drawing/2014/main" id="{B89C43FD-7467-B412-962E-C74656D7B914}"/>
              </a:ext>
            </a:extLst>
          </p:cNvPr>
          <p:cNvSpPr txBox="1"/>
          <p:nvPr/>
        </p:nvSpPr>
        <p:spPr>
          <a:xfrm>
            <a:off x="574431" y="4391706"/>
            <a:ext cx="11043138" cy="400110"/>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In practice, most works put their primary attention on the Matching stage.</a:t>
            </a:r>
          </a:p>
        </p:txBody>
      </p:sp>
      <p:pic>
        <p:nvPicPr>
          <p:cNvPr id="2" name="图片 1">
            <a:extLst>
              <a:ext uri="{FF2B5EF4-FFF2-40B4-BE49-F238E27FC236}">
                <a16:creationId xmlns:a16="http://schemas.microsoft.com/office/drawing/2014/main" id="{DE1F3376-E332-8DAF-E8EC-E5260DF00943}"/>
              </a:ext>
            </a:extLst>
          </p:cNvPr>
          <p:cNvPicPr>
            <a:picLocks noChangeAspect="1"/>
          </p:cNvPicPr>
          <p:nvPr/>
        </p:nvPicPr>
        <p:blipFill>
          <a:blip r:embed="rId3"/>
          <a:stretch>
            <a:fillRect/>
          </a:stretch>
        </p:blipFill>
        <p:spPr>
          <a:xfrm>
            <a:off x="3471844" y="4791816"/>
            <a:ext cx="5248312" cy="1904512"/>
          </a:xfrm>
          <a:prstGeom prst="rect">
            <a:avLst/>
          </a:prstGeom>
        </p:spPr>
      </p:pic>
      <p:cxnSp>
        <p:nvCxnSpPr>
          <p:cNvPr id="9" name="曲线连接符 8">
            <a:extLst>
              <a:ext uri="{FF2B5EF4-FFF2-40B4-BE49-F238E27FC236}">
                <a16:creationId xmlns:a16="http://schemas.microsoft.com/office/drawing/2014/main" id="{9F147573-BFF4-3449-CB12-77D2ECFC5F00}"/>
              </a:ext>
            </a:extLst>
          </p:cNvPr>
          <p:cNvCxnSpPr>
            <a:cxnSpLocks/>
            <a:stCxn id="2" idx="1"/>
          </p:cNvCxnSpPr>
          <p:nvPr/>
        </p:nvCxnSpPr>
        <p:spPr>
          <a:xfrm rot="10800000">
            <a:off x="2597150" y="4265922"/>
            <a:ext cx="874694" cy="1478151"/>
          </a:xfrm>
          <a:prstGeom prst="curvedConnector2">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7702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A. Introduction to a Recommender System (RS)</a:t>
            </a:r>
            <a:endParaRPr kumimoji="1" lang="zh-CN" alt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A37281AE-B852-9D3C-74E6-756EA70E22BA}"/>
                  </a:ext>
                </a:extLst>
              </p:cNvPr>
              <p:cNvSpPr txBox="1"/>
              <p:nvPr/>
            </p:nvSpPr>
            <p:spPr>
              <a:xfrm>
                <a:off x="574431" y="587450"/>
                <a:ext cx="11043138" cy="1938992"/>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Now, we want to answer this question: </a:t>
                </a:r>
                <a:r>
                  <a:rPr kumimoji="1" lang="en-US" altLang="zh-CN" sz="2000" dirty="0">
                    <a:solidFill>
                      <a:schemeClr val="accent5"/>
                    </a:solidFill>
                    <a:latin typeface="Times New Roman" panose="02020603050405020304" pitchFamily="18" charset="0"/>
                    <a:cs typeface="Times New Roman" panose="02020603050405020304" pitchFamily="18" charset="0"/>
                  </a:rPr>
                  <a:t>How we can estimate the users’ interests?</a:t>
                </a:r>
              </a:p>
              <a:p>
                <a:r>
                  <a:rPr kumimoji="1" lang="en-US" altLang="zh-CN" sz="2000" dirty="0">
                    <a:latin typeface="Times New Roman" panose="02020603050405020304" pitchFamily="18" charset="0"/>
                    <a:cs typeface="Times New Roman" panose="02020603050405020304" pitchFamily="18" charset="0"/>
                  </a:rPr>
                  <a:t>Early works treat RS as a </a:t>
                </a:r>
                <a:r>
                  <a:rPr kumimoji="1" lang="en-US" altLang="zh-CN" sz="2000" dirty="0">
                    <a:solidFill>
                      <a:srgbClr val="FF0000"/>
                    </a:solidFill>
                    <a:latin typeface="Times New Roman" panose="02020603050405020304" pitchFamily="18" charset="0"/>
                    <a:cs typeface="Times New Roman" panose="02020603050405020304" pitchFamily="18" charset="0"/>
                  </a:rPr>
                  <a:t>rating prediction </a:t>
                </a:r>
                <a:r>
                  <a:rPr kumimoji="1" lang="en-US" altLang="zh-CN" sz="2000" dirty="0">
                    <a:latin typeface="Times New Roman" panose="02020603050405020304" pitchFamily="18" charset="0"/>
                    <a:cs typeface="Times New Roman" panose="02020603050405020304" pitchFamily="18" charset="0"/>
                  </a:rPr>
                  <a:t>task. Suppose we have a </a:t>
                </a:r>
                <a14:m>
                  <m:oMath xmlns:m="http://schemas.openxmlformats.org/officeDocument/2006/math">
                    <m:r>
                      <a:rPr kumimoji="1" lang="en-US" altLang="zh-CN" sz="2000" b="0" i="1" smtClean="0">
                        <a:latin typeface="Cambria Math" panose="02040503050406030204" pitchFamily="18" charset="0"/>
                        <a:cs typeface="Times New Roman" panose="02020603050405020304" pitchFamily="18" charset="0"/>
                      </a:rPr>
                      <m:t>𝑛</m:t>
                    </m:r>
                    <m:r>
                      <a:rPr kumimoji="1"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𝑚</m:t>
                    </m:r>
                  </m:oMath>
                </a14:m>
                <a:r>
                  <a:rPr kumimoji="1" lang="en-US" altLang="zh-CN" sz="2000" dirty="0">
                    <a:latin typeface="Times New Roman" panose="02020603050405020304" pitchFamily="18" charset="0"/>
                    <a:cs typeface="Times New Roman" panose="02020603050405020304" pitchFamily="18" charset="0"/>
                  </a:rPr>
                  <a:t> matrix (as below) indicating the rating values of each user give to each item, where </a:t>
                </a:r>
                <a:r>
                  <a:rPr kumimoji="1" lang="en-US" altLang="zh-CN" sz="2000" i="1" dirty="0">
                    <a:latin typeface="Times New Roman" panose="02020603050405020304" pitchFamily="18" charset="0"/>
                    <a:cs typeface="Times New Roman" panose="02020603050405020304" pitchFamily="18" charset="0"/>
                  </a:rPr>
                  <a:t>n</a:t>
                </a:r>
                <a:r>
                  <a:rPr kumimoji="1" lang="en-US" altLang="zh-CN" sz="2000" dirty="0">
                    <a:latin typeface="Times New Roman" panose="02020603050405020304" pitchFamily="18" charset="0"/>
                    <a:cs typeface="Times New Roman" panose="02020603050405020304" pitchFamily="18" charset="0"/>
                  </a:rPr>
                  <a:t> and </a:t>
                </a:r>
                <a:r>
                  <a:rPr kumimoji="1" lang="en-US" altLang="zh-CN" sz="2000" i="1" dirty="0">
                    <a:latin typeface="Times New Roman" panose="02020603050405020304" pitchFamily="18" charset="0"/>
                    <a:cs typeface="Times New Roman" panose="02020603050405020304" pitchFamily="18" charset="0"/>
                  </a:rPr>
                  <a:t>m</a:t>
                </a:r>
                <a:r>
                  <a:rPr kumimoji="1" lang="en-US" altLang="zh-CN" sz="2000" dirty="0">
                    <a:latin typeface="Times New Roman" panose="02020603050405020304" pitchFamily="18" charset="0"/>
                    <a:cs typeface="Times New Roman" panose="02020603050405020304" pitchFamily="18" charset="0"/>
                  </a:rPr>
                  <a:t> are the number of users and items, respectively.</a:t>
                </a:r>
              </a:p>
              <a:p>
                <a:r>
                  <a:rPr kumimoji="1" lang="en-US" altLang="zh-CN" sz="2000" dirty="0">
                    <a:latin typeface="Times New Roman" panose="02020603050405020304" pitchFamily="18" charset="0"/>
                    <a:cs typeface="Times New Roman" panose="02020603050405020304" pitchFamily="18" charset="0"/>
                  </a:rPr>
                  <a:t>For a historical interaction, we have a valid value in the corresponding position of the matrix, and the rest of the matrix left blank. The task is to predict rating value for each blank position. Finally, a set of recommended items are generated based on the predicted rating values.</a:t>
                </a:r>
              </a:p>
            </p:txBody>
          </p:sp>
        </mc:Choice>
        <mc:Fallback xmlns="">
          <p:sp>
            <p:nvSpPr>
              <p:cNvPr id="6" name="文本框 5">
                <a:extLst>
                  <a:ext uri="{FF2B5EF4-FFF2-40B4-BE49-F238E27FC236}">
                    <a16:creationId xmlns:a16="http://schemas.microsoft.com/office/drawing/2014/main" id="{A37281AE-B852-9D3C-74E6-756EA70E22BA}"/>
                  </a:ext>
                </a:extLst>
              </p:cNvPr>
              <p:cNvSpPr txBox="1">
                <a:spLocks noRot="1" noChangeAspect="1" noMove="1" noResize="1" noEditPoints="1" noAdjustHandles="1" noChangeArrowheads="1" noChangeShapeType="1" noTextEdit="1"/>
              </p:cNvSpPr>
              <p:nvPr/>
            </p:nvSpPr>
            <p:spPr>
              <a:xfrm>
                <a:off x="574431" y="587450"/>
                <a:ext cx="11043138" cy="1938992"/>
              </a:xfrm>
              <a:prstGeom prst="rect">
                <a:avLst/>
              </a:prstGeom>
              <a:blipFill>
                <a:blip r:embed="rId5"/>
                <a:stretch>
                  <a:fillRect l="-575" t="-1961" r="-920" b="-45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B716CB0-B67F-B0D4-B28F-D94526C6B66C}"/>
                  </a:ext>
                </a:extLst>
              </p:cNvPr>
              <p:cNvSpPr txBox="1"/>
              <p:nvPr/>
            </p:nvSpPr>
            <p:spPr>
              <a:xfrm>
                <a:off x="5466404" y="2526442"/>
                <a:ext cx="1259191" cy="7326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CN" i="1" smtClean="0">
                              <a:latin typeface="Cambria Math" panose="02040503050406030204" pitchFamily="18" charset="0"/>
                            </a:rPr>
                          </m:ctrlPr>
                        </m:dPr>
                        <m:e>
                          <m:m>
                            <m:mPr>
                              <m:mcs>
                                <m:mc>
                                  <m:mcPr>
                                    <m:count m:val="3"/>
                                    <m:mcJc m:val="center"/>
                                  </m:mcPr>
                                </m:mc>
                              </m:mcs>
                              <m:ctrlPr>
                                <a:rPr kumimoji="1" lang="en-US" altLang="zh-CN" i="1" smtClean="0">
                                  <a:latin typeface="Cambria Math" panose="02040503050406030204" pitchFamily="18" charset="0"/>
                                </a:rPr>
                              </m:ctrlPr>
                            </m:mPr>
                            <m:mr>
                              <m:e>
                                <m:r>
                                  <m:rPr>
                                    <m:brk m:alnAt="7"/>
                                  </m:rPr>
                                  <a:rPr kumimoji="1" lang="en-US" altLang="zh-CN" b="0" i="1" smtClean="0">
                                    <a:latin typeface="Cambria Math" panose="02040503050406030204" pitchFamily="18" charset="0"/>
                                  </a:rPr>
                                  <m:t>4</m:t>
                                </m:r>
                              </m:e>
                              <m:e>
                                <m:r>
                                  <a:rPr kumimoji="1" lang="en-US" altLang="zh-CN" i="1" smtClean="0">
                                    <a:latin typeface="Cambria Math" panose="02040503050406030204" pitchFamily="18" charset="0"/>
                                  </a:rPr>
                                  <m:t>⋯</m:t>
                                </m:r>
                              </m:e>
                              <m:e>
                                <m:r>
                                  <a:rPr kumimoji="1" lang="en-US" altLang="zh-CN" b="0" i="1" smtClean="0">
                                    <a:latin typeface="Cambria Math" panose="02040503050406030204" pitchFamily="18" charset="0"/>
                                  </a:rPr>
                                  <m:t>2</m:t>
                                </m:r>
                              </m:e>
                            </m:mr>
                            <m:mr>
                              <m:e>
                                <m:r>
                                  <a:rPr kumimoji="1" lang="en-US" altLang="zh-CN" i="1" smtClean="0">
                                    <a:latin typeface="Cambria Math" panose="02040503050406030204" pitchFamily="18" charset="0"/>
                                  </a:rPr>
                                  <m:t>⋮</m:t>
                                </m:r>
                              </m:e>
                              <m:e>
                                <m:r>
                                  <a:rPr kumimoji="1" lang="en-US" altLang="zh-CN" i="1" smtClean="0">
                                    <a:latin typeface="Cambria Math" panose="02040503050406030204" pitchFamily="18" charset="0"/>
                                  </a:rPr>
                                  <m:t>⋱</m:t>
                                </m:r>
                              </m:e>
                              <m:e>
                                <m:r>
                                  <a:rPr kumimoji="1" lang="en-US" altLang="zh-CN" i="1" smtClean="0">
                                    <a:latin typeface="Cambria Math" panose="02040503050406030204" pitchFamily="18" charset="0"/>
                                  </a:rPr>
                                  <m:t>⋮</m:t>
                                </m:r>
                              </m:e>
                            </m:mr>
                            <m:mr>
                              <m:e>
                                <m:r>
                                  <a:rPr kumimoji="1" lang="en-US" altLang="zh-CN" b="0" i="1" smtClean="0">
                                    <a:latin typeface="Cambria Math" panose="02040503050406030204" pitchFamily="18" charset="0"/>
                                  </a:rPr>
                                  <m:t>5</m:t>
                                </m:r>
                              </m:e>
                              <m:e>
                                <m:r>
                                  <a:rPr kumimoji="1" lang="en-US" altLang="zh-CN" i="1" smtClean="0">
                                    <a:latin typeface="Cambria Math" panose="02040503050406030204" pitchFamily="18" charset="0"/>
                                  </a:rPr>
                                  <m:t>⋯</m:t>
                                </m:r>
                              </m:e>
                              <m:e>
                                <m:r>
                                  <a:rPr kumimoji="1" lang="en-US" altLang="zh-CN" b="0" i="1" smtClean="0">
                                    <a:latin typeface="Cambria Math" panose="02040503050406030204" pitchFamily="18" charset="0"/>
                                  </a:rPr>
                                  <m:t>3</m:t>
                                </m:r>
                              </m:e>
                            </m:mr>
                          </m:m>
                        </m:e>
                      </m:d>
                    </m:oMath>
                  </m:oMathPara>
                </a14:m>
                <a:endParaRPr kumimoji="1" lang="zh-CN" altLang="en-US" dirty="0"/>
              </a:p>
            </p:txBody>
          </p:sp>
        </mc:Choice>
        <mc:Fallback xmlns="">
          <p:sp>
            <p:nvSpPr>
              <p:cNvPr id="5" name="文本框 4">
                <a:extLst>
                  <a:ext uri="{FF2B5EF4-FFF2-40B4-BE49-F238E27FC236}">
                    <a16:creationId xmlns:a16="http://schemas.microsoft.com/office/drawing/2014/main" id="{FB716CB0-B67F-B0D4-B28F-D94526C6B66C}"/>
                  </a:ext>
                </a:extLst>
              </p:cNvPr>
              <p:cNvSpPr txBox="1">
                <a:spLocks noRot="1" noChangeAspect="1" noMove="1" noResize="1" noEditPoints="1" noAdjustHandles="1" noChangeArrowheads="1" noChangeShapeType="1" noTextEdit="1"/>
              </p:cNvSpPr>
              <p:nvPr/>
            </p:nvSpPr>
            <p:spPr>
              <a:xfrm>
                <a:off x="5466404" y="2526442"/>
                <a:ext cx="1259191" cy="732636"/>
              </a:xfrm>
              <a:prstGeom prst="rect">
                <a:avLst/>
              </a:prstGeom>
              <a:blipFill>
                <a:blip r:embed="rId6"/>
                <a:stretch>
                  <a:fillRect b="-10169"/>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928A517D-2E78-6750-5FE2-F69790FEDED2}"/>
              </a:ext>
            </a:extLst>
          </p:cNvPr>
          <p:cNvSpPr txBox="1"/>
          <p:nvPr/>
        </p:nvSpPr>
        <p:spPr>
          <a:xfrm>
            <a:off x="574431" y="3429000"/>
            <a:ext cx="11043138" cy="1938992"/>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How we can fill in blanks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in the matrix? </a:t>
            </a:r>
            <a:r>
              <a:rPr kumimoji="1" lang="en-US" altLang="zh-CN" sz="2000" dirty="0">
                <a:solidFill>
                  <a:srgbClr val="FF0000"/>
                </a:solidFill>
                <a:latin typeface="Times New Roman" panose="02020603050405020304" pitchFamily="18" charset="0"/>
                <a:cs typeface="Times New Roman" panose="02020603050405020304" pitchFamily="18" charset="0"/>
              </a:rPr>
              <a:t>Collaborative Filtering!</a:t>
            </a:r>
          </a:p>
          <a:p>
            <a:r>
              <a:rPr kumimoji="1" lang="en-US" altLang="zh-CN" sz="2000" dirty="0">
                <a:latin typeface="Times New Roman" panose="02020603050405020304" pitchFamily="18" charset="0"/>
                <a:cs typeface="Times New Roman" panose="02020603050405020304" pitchFamily="18" charset="0"/>
              </a:rPr>
              <a:t>Keyword: similarity</a:t>
            </a:r>
          </a:p>
          <a:p>
            <a:endParaRPr kumimoji="1" lang="en-US" altLang="zh-CN" sz="2000"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Development:</a:t>
            </a:r>
          </a:p>
          <a:p>
            <a:r>
              <a:rPr kumimoji="1" lang="en-US" altLang="zh-CN" sz="2000" dirty="0">
                <a:latin typeface="Times New Roman" panose="02020603050405020304" pitchFamily="18" charset="0"/>
                <a:cs typeface="Times New Roman" panose="02020603050405020304" pitchFamily="18" charset="0"/>
              </a:rPr>
              <a:t>User CF, Item CF →</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Matrix</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Factorization →</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LR / GBDT → wide &amp; deep</a:t>
            </a:r>
          </a:p>
          <a:p>
            <a:r>
              <a:rPr kumimoji="1" lang="en-US" altLang="zh-CN" sz="2000" dirty="0">
                <a:latin typeface="Times New Roman" panose="02020603050405020304" pitchFamily="18" charset="0"/>
                <a:cs typeface="Times New Roman" panose="02020603050405020304" pitchFamily="18" charset="0"/>
              </a:rPr>
              <a:t>→ NCF</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(SIGIR ‘16 best paper) → DIN → DIEN → DSIN …</a:t>
            </a:r>
          </a:p>
        </p:txBody>
      </p:sp>
      <p:pic>
        <p:nvPicPr>
          <p:cNvPr id="9" name="录屏2024-05-09 17.07.41.mov">
            <a:hlinkClick r:id="" action="ppaction://media"/>
            <a:extLst>
              <a:ext uri="{FF2B5EF4-FFF2-40B4-BE49-F238E27FC236}">
                <a16:creationId xmlns:a16="http://schemas.microsoft.com/office/drawing/2014/main" id="{9DCAF6F1-5F54-8A9D-2EED-D6E2988AB84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61487" y="2526442"/>
            <a:ext cx="3129963" cy="2954215"/>
          </a:xfrm>
          <a:prstGeom prst="rect">
            <a:avLst/>
          </a:prstGeom>
        </p:spPr>
      </p:pic>
    </p:spTree>
    <p:extLst>
      <p:ext uri="{BB962C8B-B14F-4D97-AF65-F5344CB8AC3E}">
        <p14:creationId xmlns:p14="http://schemas.microsoft.com/office/powerpoint/2010/main" val="25795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62E99A-D1F5-2BE5-7533-010199089746}"/>
              </a:ext>
            </a:extLst>
          </p:cNvPr>
          <p:cNvSpPr txBox="1"/>
          <p:nvPr/>
        </p:nvSpPr>
        <p:spPr>
          <a:xfrm>
            <a:off x="574431" y="3213644"/>
            <a:ext cx="11043138" cy="2862322"/>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Current works usually adopt a paradigm that fits users’ historical patterns to predict whether or not he / she would like target items.</a:t>
            </a:r>
          </a:p>
          <a:p>
            <a:endParaRPr kumimoji="1" lang="en-US" altLang="zh-CN" sz="2000" dirty="0">
              <a:latin typeface="Times New Roman" panose="02020603050405020304" pitchFamily="18" charset="0"/>
              <a:cs typeface="Times New Roman" panose="02020603050405020304" pitchFamily="18" charset="0"/>
            </a:endParaRPr>
          </a:p>
          <a:p>
            <a:r>
              <a:rPr kumimoji="1" lang="en-US" altLang="zh-CN" sz="2000" dirty="0">
                <a:latin typeface="Times New Roman" panose="02020603050405020304" pitchFamily="18" charset="0"/>
                <a:cs typeface="Times New Roman" panose="02020603050405020304" pitchFamily="18" charset="0"/>
              </a:rPr>
              <a:t>Example:</a:t>
            </a:r>
          </a:p>
          <a:p>
            <a:r>
              <a:rPr kumimoji="1" lang="en-US" altLang="zh-CN" sz="2000" dirty="0">
                <a:latin typeface="Times New Roman" panose="02020603050405020304" pitchFamily="18" charset="0"/>
                <a:cs typeface="Times New Roman" panose="02020603050405020304" pitchFamily="18" charset="0"/>
              </a:rPr>
              <a:t>Steve is a user on a movie-rating platform. He’s watched several movies, and the sequential IDs of the movies are: 0023, 0010, 1135, 6587, 4566, …, 2268, 2563, 3399</a:t>
            </a:r>
          </a:p>
          <a:p>
            <a:r>
              <a:rPr kumimoji="1" lang="en-US" altLang="zh-CN" sz="2000" dirty="0">
                <a:latin typeface="Times New Roman" panose="02020603050405020304" pitchFamily="18" charset="0"/>
                <a:cs typeface="Times New Roman" panose="02020603050405020304" pitchFamily="18" charset="0"/>
              </a:rPr>
              <a:t>The training process is to fit the pattern of historical IDs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with supervision signal. The sequence is cut into two parts, say, 0023, 0010, …, 2268 and 2563, 3399. The former are known to the model, and the latter serves as Ground Truth (GT). When serving, the historical IDs are also visible to the model.</a:t>
            </a:r>
          </a:p>
        </p:txBody>
      </p:sp>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B. How We Can Build a User-centric RS</a:t>
            </a:r>
            <a:endParaRPr kumimoji="1" lang="zh-CN" altLang="en-US" sz="24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37281AE-B852-9D3C-74E6-756EA70E22BA}"/>
              </a:ext>
            </a:extLst>
          </p:cNvPr>
          <p:cNvSpPr txBox="1"/>
          <p:nvPr/>
        </p:nvSpPr>
        <p:spPr>
          <a:xfrm>
            <a:off x="574431" y="587450"/>
            <a:ext cx="11043138" cy="400110"/>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Recall the pipeline below:</a:t>
            </a:r>
          </a:p>
        </p:txBody>
      </p:sp>
      <p:pic>
        <p:nvPicPr>
          <p:cNvPr id="3" name="图片 2">
            <a:extLst>
              <a:ext uri="{FF2B5EF4-FFF2-40B4-BE49-F238E27FC236}">
                <a16:creationId xmlns:a16="http://schemas.microsoft.com/office/drawing/2014/main" id="{FF1314C6-38F6-2E97-10B9-8D4066881988}"/>
              </a:ext>
            </a:extLst>
          </p:cNvPr>
          <p:cNvPicPr>
            <a:picLocks noChangeAspect="1"/>
          </p:cNvPicPr>
          <p:nvPr/>
        </p:nvPicPr>
        <p:blipFill>
          <a:blip r:embed="rId3"/>
          <a:stretch>
            <a:fillRect/>
          </a:stretch>
        </p:blipFill>
        <p:spPr>
          <a:xfrm>
            <a:off x="3496800" y="1113345"/>
            <a:ext cx="5198400" cy="1900800"/>
          </a:xfrm>
          <a:prstGeom prst="rect">
            <a:avLst/>
          </a:prstGeom>
        </p:spPr>
      </p:pic>
    </p:spTree>
    <p:extLst>
      <p:ext uri="{BB962C8B-B14F-4D97-AF65-F5344CB8AC3E}">
        <p14:creationId xmlns:p14="http://schemas.microsoft.com/office/powerpoint/2010/main" val="419007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62E99A-D1F5-2BE5-7533-010199089746}"/>
              </a:ext>
            </a:extLst>
          </p:cNvPr>
          <p:cNvSpPr txBox="1"/>
          <p:nvPr/>
        </p:nvSpPr>
        <p:spPr>
          <a:xfrm>
            <a:off x="574431" y="2764775"/>
            <a:ext cx="11043138" cy="707886"/>
          </a:xfrm>
          <a:prstGeom prst="rect">
            <a:avLst/>
          </a:prstGeom>
          <a:noFill/>
        </p:spPr>
        <p:txBody>
          <a:bodyPr wrap="square" rtlCol="0">
            <a:spAutoFit/>
          </a:bodyPr>
          <a:lstStyle/>
          <a:p>
            <a:r>
              <a:rPr kumimoji="1" lang="en-US" altLang="zh-CN" sz="2000" dirty="0">
                <a:latin typeface="Times New Roman" panose="02020603050405020304" pitchFamily="18" charset="0"/>
                <a:cs typeface="Times New Roman" panose="02020603050405020304" pitchFamily="18" charset="0"/>
              </a:rPr>
              <a:t>Despite progress in incorporation of side information of items and various graphs helping to mine user-item interactions, few works concentrate on user-side information.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Let’s see the example below.</a:t>
            </a:r>
          </a:p>
        </p:txBody>
      </p:sp>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B. How We Can Build a User-centric RS</a:t>
            </a:r>
            <a:endParaRPr kumimoji="1" lang="zh-CN" altLang="en-US" sz="24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FF1314C6-38F6-2E97-10B9-8D4066881988}"/>
              </a:ext>
            </a:extLst>
          </p:cNvPr>
          <p:cNvPicPr>
            <a:picLocks noChangeAspect="1"/>
          </p:cNvPicPr>
          <p:nvPr/>
        </p:nvPicPr>
        <p:blipFill>
          <a:blip r:embed="rId3"/>
          <a:stretch>
            <a:fillRect/>
          </a:stretch>
        </p:blipFill>
        <p:spPr>
          <a:xfrm>
            <a:off x="3496800" y="662820"/>
            <a:ext cx="5198400" cy="1900800"/>
          </a:xfrm>
          <a:prstGeom prst="rect">
            <a:avLst/>
          </a:prstGeom>
        </p:spPr>
      </p:pic>
      <p:pic>
        <p:nvPicPr>
          <p:cNvPr id="5" name="图片 4">
            <a:extLst>
              <a:ext uri="{FF2B5EF4-FFF2-40B4-BE49-F238E27FC236}">
                <a16:creationId xmlns:a16="http://schemas.microsoft.com/office/drawing/2014/main" id="{99ACCC42-C12A-43B5-791A-5CE72324DC7F}"/>
              </a:ext>
            </a:extLst>
          </p:cNvPr>
          <p:cNvPicPr>
            <a:picLocks noChangeAspect="1"/>
          </p:cNvPicPr>
          <p:nvPr/>
        </p:nvPicPr>
        <p:blipFill>
          <a:blip r:embed="rId4"/>
          <a:stretch>
            <a:fillRect/>
          </a:stretch>
        </p:blipFill>
        <p:spPr>
          <a:xfrm>
            <a:off x="1450909" y="3472661"/>
            <a:ext cx="9290182" cy="3030130"/>
          </a:xfrm>
          <a:prstGeom prst="rect">
            <a:avLst/>
          </a:prstGeom>
        </p:spPr>
      </p:pic>
    </p:spTree>
    <p:extLst>
      <p:ext uri="{BB962C8B-B14F-4D97-AF65-F5344CB8AC3E}">
        <p14:creationId xmlns:p14="http://schemas.microsoft.com/office/powerpoint/2010/main" val="85791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62E99A-D1F5-2BE5-7533-010199089746}"/>
              </a:ext>
            </a:extLst>
          </p:cNvPr>
          <p:cNvSpPr txBox="1"/>
          <p:nvPr/>
        </p:nvSpPr>
        <p:spPr>
          <a:xfrm>
            <a:off x="0" y="6334780"/>
            <a:ext cx="11043138" cy="523220"/>
          </a:xfrm>
          <a:prstGeom prst="rect">
            <a:avLst/>
          </a:prstGeom>
          <a:noFill/>
        </p:spPr>
        <p:txBody>
          <a:bodyPr wrap="square" rtlCol="0">
            <a:spAutoFit/>
          </a:bodyPr>
          <a:lstStyle/>
          <a:p>
            <a:r>
              <a:rPr lang="en-US" altLang="zh-CN" sz="1400" b="1"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Jingyu</a:t>
            </a:r>
            <a:r>
              <a:rPr lang="en-US" altLang="zh-CN" sz="1400" b="1"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Xu</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Zhengwei</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Yang, Zheng Wang. Beyond Preferences: Enriching User Profiles for Effective E-commerce Recommendations. IEEE</a:t>
            </a:r>
            <a:r>
              <a:rPr lang="zh-CN" altLang="en-US"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TCSS (under review).</a:t>
            </a:r>
            <a:endParaRPr kumimoji="1" lang="en-US" altLang="zh-CN" sz="1400" i="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7DF25E5-599F-7044-F5B4-B7C8647A9203}"/>
              </a:ext>
            </a:extLst>
          </p:cNvPr>
          <p:cNvSpPr txBox="1"/>
          <p:nvPr/>
        </p:nvSpPr>
        <p:spPr>
          <a:xfrm>
            <a:off x="0" y="0"/>
            <a:ext cx="6096000" cy="461665"/>
          </a:xfrm>
          <a:prstGeom prst="rect">
            <a:avLst/>
          </a:prstGeom>
          <a:noFill/>
        </p:spPr>
        <p:txBody>
          <a:bodyPr wrap="square">
            <a:spAutoFit/>
          </a:bodyPr>
          <a:lstStyle/>
          <a:p>
            <a:r>
              <a:rPr kumimoji="1" lang="en-US" altLang="zh-CN" sz="2400" dirty="0">
                <a:latin typeface="Times New Roman" panose="02020603050405020304" pitchFamily="18" charset="0"/>
                <a:cs typeface="Times New Roman" panose="02020603050405020304" pitchFamily="18" charset="0"/>
              </a:rPr>
              <a:t>B. How We Can Build a User-centric RS</a:t>
            </a:r>
            <a:endParaRPr kumimoji="1" lang="zh-CN" altLang="en-US" sz="24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66869713-2FAF-3D73-A319-A492158FC2C0}"/>
              </a:ext>
            </a:extLst>
          </p:cNvPr>
          <p:cNvPicPr>
            <a:picLocks noChangeAspect="1"/>
          </p:cNvPicPr>
          <p:nvPr/>
        </p:nvPicPr>
        <p:blipFill>
          <a:blip r:embed="rId3"/>
          <a:stretch>
            <a:fillRect/>
          </a:stretch>
        </p:blipFill>
        <p:spPr>
          <a:xfrm>
            <a:off x="859976" y="1084730"/>
            <a:ext cx="10328031" cy="3657600"/>
          </a:xfrm>
          <a:prstGeom prst="rect">
            <a:avLst/>
          </a:prstGeom>
        </p:spPr>
      </p:pic>
      <p:sp>
        <p:nvSpPr>
          <p:cNvPr id="5" name="文本框 4">
            <a:extLst>
              <a:ext uri="{FF2B5EF4-FFF2-40B4-BE49-F238E27FC236}">
                <a16:creationId xmlns:a16="http://schemas.microsoft.com/office/drawing/2014/main" id="{5A3462CD-A9CD-948F-EC9C-8C979BEB6225}"/>
              </a:ext>
            </a:extLst>
          </p:cNvPr>
          <p:cNvSpPr txBox="1"/>
          <p:nvPr/>
        </p:nvSpPr>
        <p:spPr>
          <a:xfrm>
            <a:off x="859976" y="4742330"/>
            <a:ext cx="10328030" cy="1015663"/>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Overall</a:t>
            </a:r>
            <a:r>
              <a:rPr lang="zh-CN" altLang="en-US" sz="2000" dirty="0">
                <a:latin typeface="Times New Roman" panose="02020603050405020304" pitchFamily="18" charset="0"/>
                <a:cs typeface="Times New Roman" panose="02020603050405020304" pitchFamily="18" charset="0"/>
              </a:rPr>
              <a:t> of the proposed </a:t>
            </a:r>
            <a:r>
              <a:rPr lang="en-US" altLang="zh-CN" sz="2000" dirty="0">
                <a:latin typeface="Times New Roman" panose="02020603050405020304" pitchFamily="18" charset="0"/>
                <a:cs typeface="Times New Roman" panose="02020603050405020304" pitchFamily="18" charset="0"/>
              </a:rPr>
              <a:t>framework</a:t>
            </a:r>
            <a:r>
              <a:rPr lang="zh-CN" altLang="en-US" sz="2000" dirty="0">
                <a:latin typeface="Times New Roman" panose="02020603050405020304" pitchFamily="18" charset="0"/>
                <a:cs typeface="Times New Roman" panose="02020603050405020304" pitchFamily="18" charset="0"/>
              </a:rPr>
              <a:t>. The user profile on the upper side includes static attributes and watched history in sequence. The profile will be updated after each epoch and fed into the model input starting from epoch 2.</a:t>
            </a:r>
          </a:p>
        </p:txBody>
      </p:sp>
    </p:spTree>
    <p:extLst>
      <p:ext uri="{BB962C8B-B14F-4D97-AF65-F5344CB8AC3E}">
        <p14:creationId xmlns:p14="http://schemas.microsoft.com/office/powerpoint/2010/main" val="15801048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4992</TotalTime>
  <Words>1658</Words>
  <Application>Microsoft Macintosh PowerPoint</Application>
  <PresentationFormat>宽屏</PresentationFormat>
  <Paragraphs>111</Paragraphs>
  <Slides>23</Slides>
  <Notes>21</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等线</vt:lpstr>
      <vt:lpstr>等线 Light</vt:lpstr>
      <vt:lpstr>SimSun</vt:lpstr>
      <vt:lpstr>Arial</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静宇 许</dc:creator>
  <cp:lastModifiedBy>静宇 许</cp:lastModifiedBy>
  <cp:revision>71</cp:revision>
  <dcterms:created xsi:type="dcterms:W3CDTF">2024-05-06T02:25:20Z</dcterms:created>
  <dcterms:modified xsi:type="dcterms:W3CDTF">2024-05-10T06:20:41Z</dcterms:modified>
</cp:coreProperties>
</file>